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0" r:id="rId4"/>
  </p:sldMasterIdLst>
  <p:notesMasterIdLst>
    <p:notesMasterId r:id="rId22"/>
  </p:notesMasterIdLst>
  <p:sldIdLst>
    <p:sldId id="257" r:id="rId5"/>
    <p:sldId id="258" r:id="rId6"/>
    <p:sldId id="259" r:id="rId7"/>
    <p:sldId id="261" r:id="rId8"/>
    <p:sldId id="262" r:id="rId9"/>
    <p:sldId id="263" r:id="rId10"/>
    <p:sldId id="268" r:id="rId11"/>
    <p:sldId id="269" r:id="rId12"/>
    <p:sldId id="270" r:id="rId13"/>
    <p:sldId id="271" r:id="rId14"/>
    <p:sldId id="272" r:id="rId15"/>
    <p:sldId id="264" r:id="rId16"/>
    <p:sldId id="265" r:id="rId17"/>
    <p:sldId id="267" r:id="rId18"/>
    <p:sldId id="273" r:id="rId19"/>
    <p:sldId id="274" r:id="rId20"/>
    <p:sldId id="26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48A1A0-8608-A041-B296-EF2FA00C3C98}" v="19" dt="2023-06-21T07:54:05.981"/>
    <p1510:client id="{3D286AC7-ACFE-4308-9D88-3177AB8CCD44}" v="1" dt="2023-06-21T05:32:19.960"/>
    <p1510:client id="{E2CC273F-D80D-4157-BF67-F4B85014A9B3}" v="68" vWet="69" dt="2023-06-21T07:50:16.38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8" d="100"/>
          <a:sy n="98" d="100"/>
        </p:scale>
        <p:origin x="82" y="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5/10/relationships/revisionInfo" Target="revisionInfo.xml"/></Relationships>
</file>

<file path=ppt/media/image1.png>
</file>

<file path=ppt/media/image2.jpeg>
</file>

<file path=ppt/media/image3.pn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t>24-11-2023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t>‹#›</a:t>
            </a:fld>
            <a:endParaRPr lang="en-IN"/>
          </a:p>
        </p:txBody>
      </p:sp>
    </p:spTree>
    <p:extLst>
      <p:ext uri="{BB962C8B-B14F-4D97-AF65-F5344CB8AC3E}">
        <p14:creationId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11/24/2023</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9601732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11/24/2023</a:t>
            </a:fld>
            <a:endParaRPr lang="en-US"/>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82901758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291B17-9318-49DB-B28B-6E5994AE9581}" type="datetime1">
              <a:rPr lang="en-US" smtClean="0"/>
              <a:t>11/24/2023</a:t>
            </a:fld>
            <a:endParaRPr lang="en-US"/>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3A98EE3D-8CD1-4C3F-BD1C-C98C9596463C}"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7962125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11/24/2023</a:t>
            </a:fld>
            <a:endParaRPr lang="en-US"/>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18210080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11/24/2023</a:t>
            </a:fld>
            <a:endParaRPr lang="en-US"/>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A98EE3D-8CD1-4C3F-BD1C-C98C9596463C}"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29201006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D291B17-9318-49DB-B28B-6E5994AE9581}" type="datetime1">
              <a:rPr lang="en-US" smtClean="0"/>
              <a:t>11/24/2023</a:t>
            </a:fld>
            <a:endParaRPr lang="en-US"/>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96635182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11/24/2023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2716050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291B17-9318-49DB-B28B-6E5994AE9581}" type="datetime1">
              <a:rPr lang="en-US" smtClean="0"/>
              <a:t>11/24/2023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2238304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DD82B9-B8EE-4375-B6FF-88FA6ABB15D9}" type="datetime1">
              <a:rPr lang="en-US" smtClean="0"/>
              <a:t>11/24/2023</a:t>
            </a:fld>
            <a:endParaRPr lang="en-US"/>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808079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2497495-0637-405E-AE64-5CC7506D51F5}" type="datetime1">
              <a:rPr lang="en-US" smtClean="0"/>
              <a:t>11/24/2023</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1210719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11/24/2023</a:t>
            </a:fld>
            <a:endParaRPr lang="en-US"/>
          </a:p>
        </p:txBody>
      </p:sp>
      <p:sp>
        <p:nvSpPr>
          <p:cNvPr id="6" name="Footer Placeholder 5"/>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1237861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11/24/2023</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8922489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11/24/2023</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2324087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11/24/2023</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603968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82884F1-FFEA-405F-9602-3DCA865EDA4E}" type="datetime1">
              <a:rPr lang="en-US" smtClean="0"/>
              <a:t>11/24/2023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2473098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11/24/2023</a:t>
            </a:fld>
            <a:endParaRPr lang="en-US"/>
          </a:p>
        </p:txBody>
      </p:sp>
      <p:sp>
        <p:nvSpPr>
          <p:cNvPr id="6" name="Footer Placeholder 5"/>
          <p:cNvSpPr>
            <a:spLocks noGrp="1"/>
          </p:cNvSpPr>
          <p:nvPr>
            <p:ph type="ftr" sz="quarter" idx="11"/>
          </p:nvPr>
        </p:nvSpPr>
        <p:spPr/>
        <p:txBody>
          <a:bodyPr/>
          <a:lstStyle/>
          <a:p>
            <a:pPr algn="l"/>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439173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ED291B17-9318-49DB-B28B-6E5994AE9581}" type="datetime1">
              <a:rPr lang="en-US" smtClean="0"/>
              <a:t>11/24/2023</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3A98EE3D-8CD1-4C3F-BD1C-C98C9596463C}" type="slidenum">
              <a:rPr lang="en-US" smtClean="0"/>
              <a:t>‹#›</a:t>
            </a:fld>
            <a:endParaRPr lang="en-US"/>
          </a:p>
        </p:txBody>
      </p:sp>
    </p:spTree>
    <p:extLst>
      <p:ext uri="{BB962C8B-B14F-4D97-AF65-F5344CB8AC3E}">
        <p14:creationId xmlns:p14="http://schemas.microsoft.com/office/powerpoint/2010/main" val="1920231939"/>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 id="2147483792" r:id="rId12"/>
    <p:sldLayoutId id="2147483793" r:id="rId13"/>
    <p:sldLayoutId id="2147483794" r:id="rId14"/>
    <p:sldLayoutId id="2147483795" r:id="rId15"/>
    <p:sldLayoutId id="2147483796" r:id="rId16"/>
  </p:sldLayoutIdLst>
  <p:hf sldNum="0" hdr="0" ftr="0" dt="0"/>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geeksforgeeks.org/understanding-python-pickling-example/" TargetMode="External"/><Relationship Id="rId2" Type="http://schemas.openxmlformats.org/officeDocument/2006/relationships/hyperlink" Target="https://www.geeksforgeeks.org/image-steganography-using-opencv-in-python/" TargetMode="External"/><Relationship Id="rId1" Type="http://schemas.openxmlformats.org/officeDocument/2006/relationships/slideLayout" Target="../slideLayouts/slideLayout2.xml"/><Relationship Id="rId5" Type="http://schemas.openxmlformats.org/officeDocument/2006/relationships/hyperlink" Target="https://stackoverflow.com/questions/64978571/image-steganography-with-python-opencv-reconstructing-the-embedded-image-is-ver" TargetMode="External"/><Relationship Id="rId4" Type="http://schemas.openxmlformats.org/officeDocument/2006/relationships/hyperlink" Target="https://www.javatpoint.com/image-steganography-using-python"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446534" y="659977"/>
            <a:ext cx="10993549" cy="580548"/>
          </a:xfrm>
        </p:spPr>
        <p:txBody>
          <a:bodyPr>
            <a:normAutofit/>
          </a:bodyPr>
          <a:lstStyle/>
          <a:p>
            <a:r>
              <a:rPr lang="en-GB" sz="3000" dirty="0"/>
              <a:t>    Student Details</a:t>
            </a:r>
            <a:endParaRPr lang="en-US" sz="3000" dirty="0"/>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446534" y="1351862"/>
            <a:ext cx="10993546" cy="2480732"/>
          </a:xfrm>
        </p:spPr>
        <p:txBody>
          <a:bodyPr>
            <a:normAutofit fontScale="92500" lnSpcReduction="20000"/>
          </a:bodyPr>
          <a:lstStyle/>
          <a:p>
            <a:r>
              <a:rPr lang="en-GB" cap="none" dirty="0">
                <a:solidFill>
                  <a:schemeClr val="tx1">
                    <a:lumMod val="85000"/>
                    <a:lumOff val="15000"/>
                  </a:schemeClr>
                </a:solidFill>
              </a:rPr>
              <a:t>      Name: Rohith Kumar R</a:t>
            </a:r>
          </a:p>
          <a:p>
            <a:r>
              <a:rPr lang="en-GB" cap="none" dirty="0">
                <a:solidFill>
                  <a:schemeClr val="tx1">
                    <a:lumMod val="85000"/>
                    <a:lumOff val="15000"/>
                  </a:schemeClr>
                </a:solidFill>
              </a:rPr>
              <a:t>      </a:t>
            </a:r>
            <a:r>
              <a:rPr lang="en-GB" cap="none" dirty="0" err="1">
                <a:solidFill>
                  <a:schemeClr val="tx1">
                    <a:lumMod val="85000"/>
                    <a:lumOff val="15000"/>
                  </a:schemeClr>
                </a:solidFill>
              </a:rPr>
              <a:t>SkillsBuild</a:t>
            </a:r>
            <a:r>
              <a:rPr lang="en-GB" cap="none" dirty="0">
                <a:solidFill>
                  <a:schemeClr val="tx1">
                    <a:lumMod val="85000"/>
                    <a:lumOff val="15000"/>
                  </a:schemeClr>
                </a:solidFill>
              </a:rPr>
              <a:t> Email ID: rohit.chintu411@gmail.com</a:t>
            </a:r>
          </a:p>
          <a:p>
            <a:r>
              <a:rPr lang="en-GB" cap="none" dirty="0">
                <a:solidFill>
                  <a:schemeClr val="tx1">
                    <a:lumMod val="85000"/>
                    <a:lumOff val="15000"/>
                  </a:schemeClr>
                </a:solidFill>
              </a:rPr>
              <a:t>      College Name: JSS Academy of Technical Education Bengaluru</a:t>
            </a:r>
          </a:p>
          <a:p>
            <a:r>
              <a:rPr lang="en-GB" cap="none" dirty="0">
                <a:solidFill>
                  <a:schemeClr val="tx1">
                    <a:lumMod val="85000"/>
                    <a:lumOff val="15000"/>
                  </a:schemeClr>
                </a:solidFill>
              </a:rPr>
              <a:t>      College State: Karnataka</a:t>
            </a:r>
          </a:p>
          <a:p>
            <a:r>
              <a:rPr lang="en-GB" cap="none" dirty="0">
                <a:solidFill>
                  <a:schemeClr val="tx1">
                    <a:lumMod val="85000"/>
                    <a:lumOff val="15000"/>
                  </a:schemeClr>
                </a:solidFill>
              </a:rPr>
              <a:t>      Internship Domain: Cybersecurity</a:t>
            </a:r>
          </a:p>
          <a:p>
            <a:r>
              <a:rPr lang="en-GB" cap="none" dirty="0">
                <a:solidFill>
                  <a:schemeClr val="tx1">
                    <a:lumMod val="85000"/>
                    <a:lumOff val="15000"/>
                  </a:schemeClr>
                </a:solidFill>
              </a:rPr>
              <a:t>      Internship Start Date:  13/10/2023</a:t>
            </a:r>
          </a:p>
          <a:p>
            <a:r>
              <a:rPr lang="en-GB" cap="none" dirty="0">
                <a:solidFill>
                  <a:schemeClr val="tx1">
                    <a:lumMod val="85000"/>
                    <a:lumOff val="15000"/>
                  </a:schemeClr>
                </a:solidFill>
              </a:rPr>
              <a:t>      Internship End Date: 26/11/2023</a:t>
            </a:r>
          </a:p>
          <a:p>
            <a:endParaRPr lang="en-GB" cap="none" dirty="0"/>
          </a:p>
          <a:p>
            <a:endParaRPr lang="en-GB"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80006C94-C40E-2E52-BFF6-F71CC8ED3B7D}"/>
              </a:ext>
            </a:extLst>
          </p:cNvPr>
          <p:cNvPicPr>
            <a:picLocks noChangeAspect="1"/>
          </p:cNvPicPr>
          <p:nvPr/>
        </p:nvPicPr>
        <p:blipFill>
          <a:blip r:embed="rId2"/>
          <a:stretch>
            <a:fillRect/>
          </a:stretch>
        </p:blipFill>
        <p:spPr>
          <a:xfrm>
            <a:off x="8007448" y="886193"/>
            <a:ext cx="2142640" cy="2772005"/>
          </a:xfrm>
          <a:prstGeom prst="rect">
            <a:avLst/>
          </a:prstGeom>
        </p:spPr>
      </p:pic>
    </p:spTree>
    <p:extLst>
      <p:ext uri="{BB962C8B-B14F-4D97-AF65-F5344CB8AC3E}">
        <p14:creationId xmlns:p14="http://schemas.microsoft.com/office/powerpoint/2010/main" val="2475805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799A83C-B02B-0855-DBE2-14499CFC72A9}"/>
              </a:ext>
            </a:extLst>
          </p:cNvPr>
          <p:cNvSpPr txBox="1"/>
          <p:nvPr/>
        </p:nvSpPr>
        <p:spPr>
          <a:xfrm>
            <a:off x="946205" y="1121134"/>
            <a:ext cx="11107971" cy="5443029"/>
          </a:xfrm>
          <a:prstGeom prst="rect">
            <a:avLst/>
          </a:prstGeom>
          <a:noFill/>
        </p:spPr>
        <p:txBody>
          <a:bodyPr wrap="square" rtlCol="0">
            <a:spAutoFit/>
          </a:bodyPr>
          <a:lstStyle/>
          <a:p>
            <a:pPr algn="just">
              <a:lnSpc>
                <a:spcPct val="150000"/>
              </a:lnSpc>
            </a:pPr>
            <a:r>
              <a:rPr lang="en-US" b="1" i="0" u="sng" dirty="0">
                <a:effectLst/>
                <a:latin typeface="Franklin Gothic Book (Body)"/>
              </a:rPr>
              <a:t>Value Proposition:</a:t>
            </a:r>
            <a:endParaRPr lang="en-US" b="0" i="0" u="sng" dirty="0">
              <a:effectLst/>
              <a:latin typeface="Franklin Gothic Book (Body)"/>
            </a:endParaRPr>
          </a:p>
          <a:p>
            <a:pPr algn="just">
              <a:lnSpc>
                <a:spcPct val="150000"/>
              </a:lnSpc>
              <a:buFont typeface="+mj-lt"/>
              <a:buAutoNum type="arabicPeriod"/>
            </a:pPr>
            <a:r>
              <a:rPr lang="en-US" b="1" i="0" dirty="0">
                <a:effectLst/>
                <a:latin typeface="Franklin Gothic Book (Body)"/>
              </a:rPr>
              <a:t>User-Friendly Encryption:</a:t>
            </a:r>
            <a:endParaRPr lang="en-US" b="0" i="0" dirty="0">
              <a:effectLst/>
              <a:latin typeface="Franklin Gothic Book (Body)"/>
            </a:endParaRPr>
          </a:p>
          <a:p>
            <a:pPr lvl="1" algn="just">
              <a:lnSpc>
                <a:spcPct val="150000"/>
              </a:lnSpc>
            </a:pPr>
            <a:r>
              <a:rPr lang="en-US" b="0" i="0" dirty="0">
                <a:effectLst/>
                <a:latin typeface="Franklin Gothic Book (Body)"/>
              </a:rPr>
              <a:t>The solution provides a simple and user-friendly way to hide and retrieve messages within images. Users can easily input an image, message, and password for encryption, making it accessible for individuals without extensive technical knowledge.</a:t>
            </a:r>
          </a:p>
          <a:p>
            <a:pPr algn="just">
              <a:lnSpc>
                <a:spcPct val="150000"/>
              </a:lnSpc>
              <a:buFont typeface="+mj-lt"/>
              <a:buAutoNum type="arabicPeriod"/>
            </a:pPr>
            <a:r>
              <a:rPr lang="en-US" b="1" i="0" dirty="0">
                <a:effectLst/>
                <a:latin typeface="Franklin Gothic Book (Body)"/>
              </a:rPr>
              <a:t>Basic Security Measures:</a:t>
            </a:r>
            <a:endParaRPr lang="en-US" b="0" i="0" dirty="0">
              <a:effectLst/>
              <a:latin typeface="Franklin Gothic Book (Body)"/>
            </a:endParaRPr>
          </a:p>
          <a:p>
            <a:pPr lvl="1" algn="just">
              <a:lnSpc>
                <a:spcPct val="150000"/>
              </a:lnSpc>
            </a:pPr>
            <a:r>
              <a:rPr lang="en-US" b="0" i="0" dirty="0">
                <a:effectLst/>
                <a:latin typeface="Franklin Gothic Book (Body)"/>
              </a:rPr>
              <a:t>The implementation incorporates a password for encryption and decryption, providing a basic level of security. However, it's important to note that for robust security, more advanced encryption techniques and key management strategies should be considered.</a:t>
            </a:r>
          </a:p>
          <a:p>
            <a:pPr algn="just">
              <a:lnSpc>
                <a:spcPct val="150000"/>
              </a:lnSpc>
              <a:buFont typeface="+mj-lt"/>
              <a:buAutoNum type="arabicPeriod"/>
            </a:pPr>
            <a:r>
              <a:rPr lang="en-US" b="1" i="0" dirty="0">
                <a:effectLst/>
                <a:latin typeface="Franklin Gothic Book (Body)"/>
              </a:rPr>
              <a:t>Encryption Key Generation:</a:t>
            </a:r>
            <a:endParaRPr lang="en-US" b="0" i="0" dirty="0">
              <a:effectLst/>
              <a:latin typeface="Franklin Gothic Book (Body)"/>
            </a:endParaRPr>
          </a:p>
          <a:p>
            <a:pPr lvl="1" algn="just">
              <a:lnSpc>
                <a:spcPct val="150000"/>
              </a:lnSpc>
            </a:pPr>
            <a:r>
              <a:rPr lang="en-US" b="0" i="0" dirty="0">
                <a:effectLst/>
                <a:latin typeface="Franklin Gothic Book (Body)"/>
              </a:rPr>
              <a:t>The addition of the encryption key generation feature enhances the security of the steganography system. Each encryption process now involves a dynamically generated key based on the user's password, contributing to the confidentiality of the hidden information.</a:t>
            </a:r>
          </a:p>
        </p:txBody>
      </p:sp>
    </p:spTree>
    <p:extLst>
      <p:ext uri="{BB962C8B-B14F-4D97-AF65-F5344CB8AC3E}">
        <p14:creationId xmlns:p14="http://schemas.microsoft.com/office/powerpoint/2010/main" val="34660960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799A83C-B02B-0855-DBE2-14499CFC72A9}"/>
              </a:ext>
            </a:extLst>
          </p:cNvPr>
          <p:cNvSpPr txBox="1"/>
          <p:nvPr/>
        </p:nvSpPr>
        <p:spPr>
          <a:xfrm>
            <a:off x="1187938" y="1398954"/>
            <a:ext cx="10816493" cy="5858527"/>
          </a:xfrm>
          <a:prstGeom prst="rect">
            <a:avLst/>
          </a:prstGeom>
          <a:noFill/>
        </p:spPr>
        <p:txBody>
          <a:bodyPr wrap="square" rtlCol="0">
            <a:spAutoFit/>
          </a:bodyPr>
          <a:lstStyle/>
          <a:p>
            <a:pPr algn="just">
              <a:lnSpc>
                <a:spcPct val="150000"/>
              </a:lnSpc>
            </a:pPr>
            <a:r>
              <a:rPr lang="en-US" b="1" i="0" dirty="0">
                <a:effectLst/>
                <a:latin typeface="Franklin Gothic Book (Body)"/>
              </a:rPr>
              <a:t>4. Key Saving and Loading:</a:t>
            </a:r>
            <a:endParaRPr lang="en-US" b="0" i="0" dirty="0">
              <a:effectLst/>
              <a:latin typeface="Franklin Gothic Book (Body)"/>
            </a:endParaRPr>
          </a:p>
          <a:p>
            <a:pPr lvl="1" algn="just">
              <a:lnSpc>
                <a:spcPct val="150000"/>
              </a:lnSpc>
            </a:pPr>
            <a:r>
              <a:rPr lang="en-US" b="0" i="0" dirty="0">
                <a:effectLst/>
                <a:latin typeface="Franklin Gothic Book (Body)"/>
              </a:rPr>
              <a:t>The introduction of key saving and loading functionality allows users to persist the encryption key for future use. This can be beneficial for scenarios where the same key needs to be used for multiple encryption or decryption operations, providing convenience and flexibility.</a:t>
            </a:r>
          </a:p>
          <a:p>
            <a:pPr algn="just">
              <a:lnSpc>
                <a:spcPct val="150000"/>
              </a:lnSpc>
            </a:pPr>
            <a:r>
              <a:rPr lang="en-US" b="1" i="0" dirty="0">
                <a:effectLst/>
                <a:latin typeface="Franklin Gothic Book (Body)"/>
              </a:rPr>
              <a:t>5. Security Awareness:</a:t>
            </a:r>
            <a:endParaRPr lang="en-US" b="0" i="0" dirty="0">
              <a:effectLst/>
              <a:latin typeface="Franklin Gothic Book (Body)"/>
            </a:endParaRPr>
          </a:p>
          <a:p>
            <a:pPr lvl="1" algn="just">
              <a:lnSpc>
                <a:spcPct val="150000"/>
              </a:lnSpc>
            </a:pPr>
            <a:r>
              <a:rPr lang="en-US" b="0" i="0" dirty="0">
                <a:effectLst/>
                <a:latin typeface="Franklin Gothic Book (Body)"/>
              </a:rPr>
              <a:t>The code emphasizes security awareness by prompting users to enter a passcode for decryption and validating it against the stored key. This adds an additional layer of security and ensures that only users with the correct passcode can decrypt the hidden message.</a:t>
            </a:r>
          </a:p>
          <a:p>
            <a:pPr algn="just">
              <a:lnSpc>
                <a:spcPct val="150000"/>
              </a:lnSpc>
            </a:pPr>
            <a:r>
              <a:rPr lang="en-US" b="1" i="0" dirty="0">
                <a:effectLst/>
                <a:latin typeface="Franklin Gothic Book (Body)"/>
              </a:rPr>
              <a:t>6. Interactive Feedback:</a:t>
            </a:r>
            <a:endParaRPr lang="en-US" b="0" i="0" dirty="0">
              <a:effectLst/>
              <a:latin typeface="Franklin Gothic Book (Body)"/>
            </a:endParaRPr>
          </a:p>
          <a:p>
            <a:pPr lvl="1" algn="just">
              <a:lnSpc>
                <a:spcPct val="150000"/>
              </a:lnSpc>
            </a:pPr>
            <a:r>
              <a:rPr lang="en-US" b="0" i="0" dirty="0">
                <a:effectLst/>
                <a:latin typeface="Franklin Gothic Book (Body)"/>
              </a:rPr>
              <a:t>The code provides interactive feedback, notifying users about the status of the encryption process, the location of the encrypted image, and the status of the decryption process. This enhances the user experience and helps users understand the outcomes of their actions.</a:t>
            </a:r>
          </a:p>
          <a:p>
            <a:pPr lvl="1" algn="just">
              <a:lnSpc>
                <a:spcPct val="150000"/>
              </a:lnSpc>
            </a:pPr>
            <a:endParaRPr lang="en-US" b="0" i="0" dirty="0">
              <a:effectLst/>
              <a:latin typeface="Franklin Gothic Book (Body)"/>
            </a:endParaRPr>
          </a:p>
          <a:p>
            <a:pPr lvl="1" algn="just">
              <a:lnSpc>
                <a:spcPct val="150000"/>
              </a:lnSpc>
            </a:pPr>
            <a:endParaRPr lang="en-US" b="0" i="0" dirty="0">
              <a:effectLst/>
              <a:latin typeface="Franklin Gothic Book (Body)"/>
            </a:endParaRPr>
          </a:p>
        </p:txBody>
      </p:sp>
    </p:spTree>
    <p:extLst>
      <p:ext uri="{BB962C8B-B14F-4D97-AF65-F5344CB8AC3E}">
        <p14:creationId xmlns:p14="http://schemas.microsoft.com/office/powerpoint/2010/main" val="19517167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1558114" y="493812"/>
            <a:ext cx="10448356" cy="1188720"/>
          </a:xfrm>
        </p:spPr>
        <p:txBody>
          <a:bodyPr anchor="ctr"/>
          <a:lstStyle/>
          <a:p>
            <a:r>
              <a:rPr lang="en-US" dirty="0"/>
              <a:t>How did you customize the project and make it your own</a:t>
            </a:r>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1121134" y="1682532"/>
            <a:ext cx="6671144" cy="4681656"/>
          </a:xfrm>
        </p:spPr>
        <p:txBody>
          <a:bodyPr>
            <a:normAutofit fontScale="92500" lnSpcReduction="10000"/>
          </a:bodyPr>
          <a:lstStyle/>
          <a:p>
            <a:pPr marL="0" indent="0" algn="just">
              <a:lnSpc>
                <a:spcPct val="150000"/>
              </a:lnSpc>
              <a:buNone/>
            </a:pPr>
            <a:r>
              <a:rPr lang="en-US" dirty="0"/>
              <a:t>To tailor the project to my specific needs, I enhanced the basic steganography implementation by introducing features such as encryption key generation, saving and loading encryption keys from files, and validating passcodes during decryption. The addition of dynamic key generation improves the system's security, while saving/loading keys enhances user flexibility and convenience for future operations. The validation of passcodes ensures that decryption is only successful with the correct key. This customization aims to strike a balance between user-friendliness and enhanced security, catering to scenarios where a more robust yet accessible steganography solution is desired.</a:t>
            </a:r>
          </a:p>
        </p:txBody>
      </p:sp>
      <p:pic>
        <p:nvPicPr>
          <p:cNvPr id="2050" name="Picture 2">
            <a:extLst>
              <a:ext uri="{FF2B5EF4-FFF2-40B4-BE49-F238E27FC236}">
                <a16:creationId xmlns:a16="http://schemas.microsoft.com/office/drawing/2014/main" id="{A1853EE7-5954-6D4D-2C1B-37F3C2074B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9258" y="1518699"/>
            <a:ext cx="3427354" cy="50808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73865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1646666" y="366591"/>
            <a:ext cx="11029616" cy="1188720"/>
          </a:xfrm>
        </p:spPr>
        <p:txBody>
          <a:bodyPr anchor="ctr"/>
          <a:lstStyle/>
          <a:p>
            <a:r>
              <a:rPr lang="en-GB" dirty="0"/>
              <a:t>MODELLING</a:t>
            </a:r>
            <a:endParaRPr lang="en-US" dirty="0"/>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994659" y="1891765"/>
            <a:ext cx="11029615" cy="4159177"/>
          </a:xfrm>
        </p:spPr>
        <p:txBody>
          <a:bodyPr>
            <a:normAutofit/>
          </a:bodyPr>
          <a:lstStyle/>
          <a:p>
            <a:pPr marL="0" indent="0" algn="just">
              <a:lnSpc>
                <a:spcPct val="150000"/>
              </a:lnSpc>
              <a:buNone/>
            </a:pPr>
            <a:r>
              <a:rPr lang="en-US" dirty="0"/>
              <a:t>In developing the steganography solution, I employed a modular approach, drawing on principles from both procedural and object-oriented programming. The project utilized the OpenCV library for image processing and manipulation, leveraging its comprehensive functionalities for reading, writing, and modifying image pixels. The encryption key generation and validation were implemented following secure coding principles, incorporating password-based key derivation for enhanced security. Furthermore, the solution embraced a file I/O framework to save and load encryption keys, promoting data persistence. This modular and principled approach facilitated a clear separation of concerns, easing maintenance and extensibility, while the adoption of industry-standard libraries ensured efficiency and reliability in image processing and cryptographic operations.</a:t>
            </a:r>
          </a:p>
        </p:txBody>
      </p:sp>
    </p:spTree>
    <p:extLst>
      <p:ext uri="{BB962C8B-B14F-4D97-AF65-F5344CB8AC3E}">
        <p14:creationId xmlns:p14="http://schemas.microsoft.com/office/powerpoint/2010/main" val="31840815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1558114" y="267166"/>
            <a:ext cx="11029616" cy="1188720"/>
          </a:xfrm>
        </p:spPr>
        <p:txBody>
          <a:bodyPr anchor="ctr"/>
          <a:lstStyle/>
          <a:p>
            <a:r>
              <a:rPr lang="en-GB" dirty="0"/>
              <a:t>Results</a:t>
            </a:r>
            <a:endParaRPr lang="en-US" dirty="0"/>
          </a:p>
        </p:txBody>
      </p:sp>
      <p:sp>
        <p:nvSpPr>
          <p:cNvPr id="11" name="TextBox 10">
            <a:extLst>
              <a:ext uri="{FF2B5EF4-FFF2-40B4-BE49-F238E27FC236}">
                <a16:creationId xmlns:a16="http://schemas.microsoft.com/office/drawing/2014/main" id="{276B8F0C-9408-1158-F0AE-BD866DDEF012}"/>
              </a:ext>
            </a:extLst>
          </p:cNvPr>
          <p:cNvSpPr txBox="1"/>
          <p:nvPr/>
        </p:nvSpPr>
        <p:spPr>
          <a:xfrm>
            <a:off x="692509" y="1455886"/>
            <a:ext cx="8991600" cy="369332"/>
          </a:xfrm>
          <a:prstGeom prst="rect">
            <a:avLst/>
          </a:prstGeom>
          <a:noFill/>
        </p:spPr>
        <p:txBody>
          <a:bodyPr wrap="square" rtlCol="0">
            <a:spAutoFit/>
          </a:bodyPr>
          <a:lstStyle/>
          <a:p>
            <a:r>
              <a:rPr lang="en-IN" b="1" u="sng" dirty="0"/>
              <a:t>Screenshots of successful Encryption and Decryption of message using steganography.</a:t>
            </a:r>
          </a:p>
        </p:txBody>
      </p:sp>
      <p:pic>
        <p:nvPicPr>
          <p:cNvPr id="7" name="Picture 6">
            <a:extLst>
              <a:ext uri="{FF2B5EF4-FFF2-40B4-BE49-F238E27FC236}">
                <a16:creationId xmlns:a16="http://schemas.microsoft.com/office/drawing/2014/main" id="{DCEB4909-75D9-8061-AC4D-F5F3FC41DC1C}"/>
              </a:ext>
            </a:extLst>
          </p:cNvPr>
          <p:cNvPicPr>
            <a:picLocks noChangeAspect="1"/>
          </p:cNvPicPr>
          <p:nvPr/>
        </p:nvPicPr>
        <p:blipFill>
          <a:blip r:embed="rId2"/>
          <a:stretch>
            <a:fillRect/>
          </a:stretch>
        </p:blipFill>
        <p:spPr>
          <a:xfrm>
            <a:off x="474353" y="2447303"/>
            <a:ext cx="11574492" cy="3980496"/>
          </a:xfrm>
          <a:prstGeom prst="rect">
            <a:avLst/>
          </a:prstGeom>
        </p:spPr>
      </p:pic>
    </p:spTree>
    <p:extLst>
      <p:ext uri="{BB962C8B-B14F-4D97-AF65-F5344CB8AC3E}">
        <p14:creationId xmlns:p14="http://schemas.microsoft.com/office/powerpoint/2010/main" val="33196273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59458D84-D109-3B61-C803-B61240B0B000}"/>
              </a:ext>
            </a:extLst>
          </p:cNvPr>
          <p:cNvSpPr txBox="1"/>
          <p:nvPr/>
        </p:nvSpPr>
        <p:spPr>
          <a:xfrm>
            <a:off x="1710267" y="766657"/>
            <a:ext cx="4588933" cy="369332"/>
          </a:xfrm>
          <a:prstGeom prst="rect">
            <a:avLst/>
          </a:prstGeom>
          <a:noFill/>
        </p:spPr>
        <p:txBody>
          <a:bodyPr wrap="square" rtlCol="0">
            <a:spAutoFit/>
          </a:bodyPr>
          <a:lstStyle/>
          <a:p>
            <a:r>
              <a:rPr lang="en-IN" b="1" u="sng" dirty="0"/>
              <a:t>Image Before Encryption</a:t>
            </a:r>
          </a:p>
        </p:txBody>
      </p:sp>
      <p:pic>
        <p:nvPicPr>
          <p:cNvPr id="3" name="Picture 2">
            <a:extLst>
              <a:ext uri="{FF2B5EF4-FFF2-40B4-BE49-F238E27FC236}">
                <a16:creationId xmlns:a16="http://schemas.microsoft.com/office/drawing/2014/main" id="{727D2080-71EA-CA9B-D679-D496B23BD760}"/>
              </a:ext>
            </a:extLst>
          </p:cNvPr>
          <p:cNvPicPr>
            <a:picLocks noChangeAspect="1"/>
          </p:cNvPicPr>
          <p:nvPr/>
        </p:nvPicPr>
        <p:blipFill>
          <a:blip r:embed="rId2"/>
          <a:stretch>
            <a:fillRect/>
          </a:stretch>
        </p:blipFill>
        <p:spPr>
          <a:xfrm>
            <a:off x="1173328" y="1473739"/>
            <a:ext cx="8901723" cy="5007219"/>
          </a:xfrm>
          <a:prstGeom prst="rect">
            <a:avLst/>
          </a:prstGeom>
        </p:spPr>
      </p:pic>
    </p:spTree>
    <p:extLst>
      <p:ext uri="{BB962C8B-B14F-4D97-AF65-F5344CB8AC3E}">
        <p14:creationId xmlns:p14="http://schemas.microsoft.com/office/powerpoint/2010/main" val="5824824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59458D84-D109-3B61-C803-B61240B0B000}"/>
              </a:ext>
            </a:extLst>
          </p:cNvPr>
          <p:cNvSpPr txBox="1"/>
          <p:nvPr/>
        </p:nvSpPr>
        <p:spPr>
          <a:xfrm>
            <a:off x="1590997" y="774609"/>
            <a:ext cx="4588933" cy="369332"/>
          </a:xfrm>
          <a:prstGeom prst="rect">
            <a:avLst/>
          </a:prstGeom>
          <a:noFill/>
        </p:spPr>
        <p:txBody>
          <a:bodyPr wrap="square" rtlCol="0">
            <a:spAutoFit/>
          </a:bodyPr>
          <a:lstStyle/>
          <a:p>
            <a:r>
              <a:rPr lang="en-IN" b="1" u="sng" dirty="0"/>
              <a:t>Image After Encryption</a:t>
            </a:r>
          </a:p>
        </p:txBody>
      </p:sp>
      <p:pic>
        <p:nvPicPr>
          <p:cNvPr id="4" name="Picture 3">
            <a:extLst>
              <a:ext uri="{FF2B5EF4-FFF2-40B4-BE49-F238E27FC236}">
                <a16:creationId xmlns:a16="http://schemas.microsoft.com/office/drawing/2014/main" id="{5C855F83-2532-BB52-13B7-E76FEEF67F3B}"/>
              </a:ext>
            </a:extLst>
          </p:cNvPr>
          <p:cNvPicPr>
            <a:picLocks noChangeAspect="1"/>
          </p:cNvPicPr>
          <p:nvPr/>
        </p:nvPicPr>
        <p:blipFill>
          <a:blip r:embed="rId2"/>
          <a:stretch>
            <a:fillRect/>
          </a:stretch>
        </p:blipFill>
        <p:spPr>
          <a:xfrm>
            <a:off x="1288848" y="1576998"/>
            <a:ext cx="8761046" cy="4928088"/>
          </a:xfrm>
          <a:prstGeom prst="rect">
            <a:avLst/>
          </a:prstGeom>
        </p:spPr>
      </p:pic>
    </p:spTree>
    <p:extLst>
      <p:ext uri="{BB962C8B-B14F-4D97-AF65-F5344CB8AC3E}">
        <p14:creationId xmlns:p14="http://schemas.microsoft.com/office/powerpoint/2010/main" val="28952467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1606909" y="350688"/>
            <a:ext cx="11029616" cy="1188720"/>
          </a:xfrm>
        </p:spPr>
        <p:txBody>
          <a:bodyPr anchor="ctr"/>
          <a:lstStyle/>
          <a:p>
            <a:r>
              <a:rPr lang="en-GB" dirty="0"/>
              <a:t>References</a:t>
            </a:r>
            <a:endParaRPr lang="en-US" dirty="0"/>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581191" y="2074646"/>
            <a:ext cx="11029615" cy="3634486"/>
          </a:xfrm>
        </p:spPr>
        <p:txBody>
          <a:bodyPr/>
          <a:lstStyle/>
          <a:p>
            <a:endParaRPr lang="en-US" dirty="0">
              <a:hlinkClick r:id="rId2"/>
            </a:endParaRPr>
          </a:p>
          <a:p>
            <a:r>
              <a:rPr lang="en-US" dirty="0">
                <a:hlinkClick r:id="rId3"/>
              </a:rPr>
              <a:t>https://www.geeksforgeeks.org/understanding-python-pickling-example/</a:t>
            </a:r>
            <a:endParaRPr lang="en-US" dirty="0"/>
          </a:p>
          <a:p>
            <a:r>
              <a:rPr lang="en-US" dirty="0">
                <a:hlinkClick r:id="rId2"/>
              </a:rPr>
              <a:t>https://www.geeksforgeeks.org/image-steganography-using-opencv-in-python/</a:t>
            </a:r>
            <a:endParaRPr lang="en-US" dirty="0"/>
          </a:p>
          <a:p>
            <a:r>
              <a:rPr lang="en-US" dirty="0">
                <a:hlinkClick r:id="rId4"/>
              </a:rPr>
              <a:t>https://www.javatpoint.com/image-steganography-using-python</a:t>
            </a:r>
            <a:endParaRPr lang="en-US" dirty="0"/>
          </a:p>
          <a:p>
            <a:r>
              <a:rPr lang="en-US" dirty="0">
                <a:hlinkClick r:id="rId5"/>
              </a:rPr>
              <a:t>https://stackoverflow.com/questions/64978571/image-steganography-with-python-opencv-reconstructing-the-embedded-image-is-ver</a:t>
            </a:r>
            <a:endParaRPr lang="en-US" dirty="0"/>
          </a:p>
          <a:p>
            <a:endParaRPr lang="en-US" dirty="0"/>
          </a:p>
          <a:p>
            <a:pPr marL="0" indent="0">
              <a:buNone/>
            </a:pPr>
            <a:endParaRPr lang="en-US" dirty="0"/>
          </a:p>
        </p:txBody>
      </p:sp>
    </p:spTree>
    <p:extLst>
      <p:ext uri="{BB962C8B-B14F-4D97-AF65-F5344CB8AC3E}">
        <p14:creationId xmlns:p14="http://schemas.microsoft.com/office/powerpoint/2010/main" val="9585896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p:txBody>
          <a:bodyPr>
            <a:normAutofit/>
          </a:bodyPr>
          <a:lstStyle/>
          <a:p>
            <a:r>
              <a:rPr lang="en-GB" dirty="0"/>
              <a:t>PROJECT TITLE</a:t>
            </a:r>
            <a:br>
              <a:rPr lang="en-GB" dirty="0"/>
            </a:br>
            <a:endParaRPr lang="en-US" dirty="0"/>
          </a:p>
        </p:txBody>
      </p:sp>
      <p:sp>
        <p:nvSpPr>
          <p:cNvPr id="4" name="TextBox 3">
            <a:extLst>
              <a:ext uri="{FF2B5EF4-FFF2-40B4-BE49-F238E27FC236}">
                <a16:creationId xmlns:a16="http://schemas.microsoft.com/office/drawing/2014/main" id="{FE45164F-4FE0-5EEA-B5E1-4C3CA0132C04}"/>
              </a:ext>
            </a:extLst>
          </p:cNvPr>
          <p:cNvSpPr txBox="1"/>
          <p:nvPr/>
        </p:nvSpPr>
        <p:spPr>
          <a:xfrm>
            <a:off x="2447134" y="1782300"/>
            <a:ext cx="9203267" cy="646331"/>
          </a:xfrm>
          <a:prstGeom prst="rect">
            <a:avLst/>
          </a:prstGeom>
          <a:noFill/>
        </p:spPr>
        <p:txBody>
          <a:bodyPr wrap="square" rtlCol="0">
            <a:spAutoFit/>
          </a:bodyPr>
          <a:lstStyle/>
          <a:p>
            <a:r>
              <a:rPr lang="en-IN" sz="3600" b="1" dirty="0"/>
              <a:t>Steganography – Hiding message in an Image</a:t>
            </a:r>
          </a:p>
        </p:txBody>
      </p:sp>
      <p:pic>
        <p:nvPicPr>
          <p:cNvPr id="3076" name="Picture 4" descr="Difference Between Steganography and Cryptography (with Comparison Chart) -  Tech Differences">
            <a:extLst>
              <a:ext uri="{FF2B5EF4-FFF2-40B4-BE49-F238E27FC236}">
                <a16:creationId xmlns:a16="http://schemas.microsoft.com/office/drawing/2014/main" id="{8F3F1746-6254-3429-DDD2-2A7CA6F1A9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2924" y="3892062"/>
            <a:ext cx="5691383" cy="1683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28357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1640156" y="334941"/>
            <a:ext cx="8911687" cy="1280890"/>
          </a:xfrm>
        </p:spPr>
        <p:txBody>
          <a:bodyPr anchor="ctr"/>
          <a:lstStyle/>
          <a:p>
            <a:r>
              <a:rPr lang="en-US" dirty="0"/>
              <a:t>AGENDA</a:t>
            </a:r>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651530" y="2462946"/>
            <a:ext cx="11029615" cy="2582333"/>
          </a:xfrm>
        </p:spPr>
        <p:txBody>
          <a:bodyPr>
            <a:normAutofit fontScale="92500" lnSpcReduction="20000"/>
          </a:bodyPr>
          <a:lstStyle/>
          <a:p>
            <a:pPr marL="0" indent="0" algn="just">
              <a:lnSpc>
                <a:spcPct val="150000"/>
              </a:lnSpc>
              <a:buNone/>
            </a:pPr>
            <a:r>
              <a:rPr lang="en-US" sz="1800" dirty="0"/>
              <a:t>The project aims to develop a robust steganography system for concealing messages within images. The agenda includes designing an efficient embedding algorithm to hide information imperceptibly in image files, implementing encryption for data security, and evaluating the system's robustness against potential attacks such as noise addition and compression. The focus will be on optimizing embedding capacity while maintaining image quality, developing a user-friendly interface for seamless interaction, and providing thorough documentation. The project will also consider ethical implications and adherence to legal standards, ensuring responsible use of the steganography system.</a:t>
            </a:r>
          </a:p>
        </p:txBody>
      </p:sp>
    </p:spTree>
    <p:extLst>
      <p:ext uri="{BB962C8B-B14F-4D97-AF65-F5344CB8AC3E}">
        <p14:creationId xmlns:p14="http://schemas.microsoft.com/office/powerpoint/2010/main" val="21168255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1733233" y="300412"/>
            <a:ext cx="8911687" cy="1280890"/>
          </a:xfrm>
        </p:spPr>
        <p:txBody>
          <a:bodyPr anchor="ctr"/>
          <a:lstStyle/>
          <a:p>
            <a:r>
              <a:rPr lang="en-US" dirty="0"/>
              <a:t>PROJECT  OVERVIEW</a:t>
            </a:r>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956329" y="3041485"/>
            <a:ext cx="11029615" cy="2885017"/>
          </a:xfrm>
        </p:spPr>
        <p:txBody>
          <a:bodyPr>
            <a:normAutofit fontScale="85000" lnSpcReduction="10000"/>
          </a:bodyPr>
          <a:lstStyle/>
          <a:p>
            <a:pPr marL="0" indent="0" algn="just">
              <a:lnSpc>
                <a:spcPct val="150000"/>
              </a:lnSpc>
              <a:buNone/>
            </a:pPr>
            <a:r>
              <a:rPr lang="en-US" sz="1800" dirty="0"/>
              <a:t>This project involves creating a sophisticated steganography system with a primary focus on concealing messages within images. The system will incorporate a highly efficient embedding algorithm to seamlessly hide information within image files, ensuring imperceptibility to human senses. Security measures, including encryption techniques, will be implemented to safeguard the concealed data. Robustness against potential attacks, such as noise and compression, will be a key consideration. The project aims to strike a balance between embedding capacity and image  quality, prioritizing user-friendly interaction through a well-designed interface. Comprehensive documentation, performance evaluation, and ethical considerations will be integral components of the project, ensuring responsible and legal use of the steganography system.</a:t>
            </a:r>
          </a:p>
        </p:txBody>
      </p:sp>
      <p:pic>
        <p:nvPicPr>
          <p:cNvPr id="4" name="Picture 2" descr="Steganography and Cybersecurity – SD Solutions, LLC">
            <a:extLst>
              <a:ext uri="{FF2B5EF4-FFF2-40B4-BE49-F238E27FC236}">
                <a16:creationId xmlns:a16="http://schemas.microsoft.com/office/drawing/2014/main" id="{E003936C-30CA-7701-D541-E4001150C0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28009" y="569209"/>
            <a:ext cx="3740175" cy="22208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46532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581192" y="522402"/>
            <a:ext cx="11029616" cy="923444"/>
          </a:xfrm>
        </p:spPr>
        <p:txBody>
          <a:bodyPr anchor="ctr"/>
          <a:lstStyle/>
          <a:p>
            <a:r>
              <a:rPr lang="en-US" sz="2800" dirty="0"/>
              <a:t>          WHO ARE THE END USERS of this project?</a:t>
            </a:r>
            <a:endParaRPr lang="en-US" dirty="0"/>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664308" y="1445847"/>
            <a:ext cx="11433907" cy="5412153"/>
          </a:xfrm>
        </p:spPr>
        <p:txBody>
          <a:bodyPr>
            <a:noAutofit/>
          </a:bodyPr>
          <a:lstStyle/>
          <a:p>
            <a:pPr algn="just">
              <a:buFont typeface="+mj-lt"/>
              <a:buAutoNum type="arabicPeriod"/>
            </a:pPr>
            <a:r>
              <a:rPr lang="en-US" sz="1400" b="1" i="0" dirty="0">
                <a:effectLst/>
                <a:latin typeface="Franklin Gothic Book (Body)"/>
              </a:rPr>
              <a:t>Security Professionals:</a:t>
            </a:r>
            <a:endParaRPr lang="en-US" sz="1400" b="0" i="0" dirty="0">
              <a:effectLst/>
              <a:latin typeface="Franklin Gothic Book (Body)"/>
            </a:endParaRPr>
          </a:p>
          <a:p>
            <a:pPr marL="457200" lvl="1" indent="0" algn="just">
              <a:buNone/>
            </a:pPr>
            <a:r>
              <a:rPr lang="en-US" b="0" i="0" dirty="0">
                <a:effectLst/>
                <a:latin typeface="Franklin Gothic Book (Body)"/>
              </a:rPr>
              <a:t>Security experts and professionals may use the steganography system for covert communication in scenarios where maintaining information confidentiality is critical, such as in cybersecurity and intelligence.</a:t>
            </a:r>
          </a:p>
          <a:p>
            <a:pPr algn="just">
              <a:buFont typeface="+mj-lt"/>
              <a:buAutoNum type="arabicPeriod"/>
            </a:pPr>
            <a:r>
              <a:rPr lang="en-US" sz="1400" b="1" i="0" dirty="0">
                <a:effectLst/>
                <a:latin typeface="Franklin Gothic Book (Body)"/>
              </a:rPr>
              <a:t>Journalists and Whistleblowers:</a:t>
            </a:r>
            <a:endParaRPr lang="en-US" sz="1400" b="0" i="0" dirty="0">
              <a:effectLst/>
              <a:latin typeface="Franklin Gothic Book (Body)"/>
            </a:endParaRPr>
          </a:p>
          <a:p>
            <a:pPr marL="457200" lvl="1" indent="0" algn="just">
              <a:buNone/>
            </a:pPr>
            <a:r>
              <a:rPr lang="en-US" b="0" i="0" dirty="0">
                <a:effectLst/>
                <a:latin typeface="Franklin Gothic Book (Body)"/>
              </a:rPr>
              <a:t>Journalists and whistleblowers could utilize the system to securely exchange sensitive information without drawing attention to the communication, especially in situations where confidentiality and protection of sources are paramount.</a:t>
            </a:r>
          </a:p>
          <a:p>
            <a:pPr algn="just">
              <a:buFont typeface="+mj-lt"/>
              <a:buAutoNum type="arabicPeriod"/>
            </a:pPr>
            <a:r>
              <a:rPr lang="en-US" sz="1400" b="1" i="0" dirty="0">
                <a:effectLst/>
                <a:latin typeface="Franklin Gothic Book (Body)"/>
              </a:rPr>
              <a:t>Digital Forensics Experts:</a:t>
            </a:r>
            <a:endParaRPr lang="en-US" sz="1400" b="0" i="0" dirty="0">
              <a:effectLst/>
              <a:latin typeface="Franklin Gothic Book (Body)"/>
            </a:endParaRPr>
          </a:p>
          <a:p>
            <a:pPr marL="457200" lvl="1" indent="0" algn="just">
              <a:buNone/>
            </a:pPr>
            <a:r>
              <a:rPr lang="en-US" b="0" i="0" dirty="0">
                <a:effectLst/>
                <a:latin typeface="Franklin Gothic Book (Body)"/>
              </a:rPr>
              <a:t>Professionals in digital forensics may use steganography tools to study and analyze hidden information in images during investigations, helping uncover concealed data or communication.</a:t>
            </a:r>
          </a:p>
          <a:p>
            <a:pPr algn="just">
              <a:buFont typeface="+mj-lt"/>
              <a:buAutoNum type="arabicPeriod"/>
            </a:pPr>
            <a:r>
              <a:rPr lang="en-US" sz="1400" b="1" i="0" dirty="0">
                <a:effectLst/>
                <a:latin typeface="Franklin Gothic Book (Body)"/>
              </a:rPr>
              <a:t>Law Enforcement Agencies:</a:t>
            </a:r>
            <a:endParaRPr lang="en-US" sz="1400" b="0" i="0" dirty="0">
              <a:effectLst/>
              <a:latin typeface="Franklin Gothic Book (Body)"/>
            </a:endParaRPr>
          </a:p>
          <a:p>
            <a:pPr marL="457200" lvl="1" indent="0" algn="just">
              <a:buNone/>
            </a:pPr>
            <a:r>
              <a:rPr lang="en-US" b="0" i="0" dirty="0">
                <a:effectLst/>
                <a:latin typeface="Franklin Gothic Book (Body)"/>
              </a:rPr>
              <a:t>Law enforcement agencies might leverage steganography tools for covert communication or information exchange in sensitive operations where traditional communication methods could be compromised.</a:t>
            </a:r>
          </a:p>
          <a:p>
            <a:pPr algn="just">
              <a:buFont typeface="+mj-lt"/>
              <a:buAutoNum type="arabicPeriod"/>
            </a:pPr>
            <a:r>
              <a:rPr lang="en-US" sz="1400" b="1" i="0" dirty="0">
                <a:effectLst/>
                <a:latin typeface="Franklin Gothic Book (Body)"/>
              </a:rPr>
              <a:t>Researchers and Developers:</a:t>
            </a:r>
            <a:endParaRPr lang="en-US" sz="1400" b="0" i="0" dirty="0">
              <a:effectLst/>
              <a:latin typeface="Franklin Gothic Book (Body)"/>
            </a:endParaRPr>
          </a:p>
          <a:p>
            <a:pPr marL="457200" lvl="1" indent="0" algn="just">
              <a:buNone/>
            </a:pPr>
            <a:r>
              <a:rPr lang="en-US" b="0" i="0" dirty="0">
                <a:effectLst/>
                <a:latin typeface="Franklin Gothic Book (Body)"/>
              </a:rPr>
              <a:t>Researchers and developers in the field of information security may use the steganography system to explore and contribute to advancements in covert communication technologies, studying its strengths and weaknesses.</a:t>
            </a:r>
          </a:p>
          <a:p>
            <a:pPr algn="just"/>
            <a:endParaRPr lang="en-US" sz="1400" dirty="0">
              <a:latin typeface="Franklin Gothic Book (Body)"/>
            </a:endParaRPr>
          </a:p>
        </p:txBody>
      </p:sp>
    </p:spTree>
    <p:extLst>
      <p:ext uri="{BB962C8B-B14F-4D97-AF65-F5344CB8AC3E}">
        <p14:creationId xmlns:p14="http://schemas.microsoft.com/office/powerpoint/2010/main" val="72854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1612822" y="149935"/>
            <a:ext cx="11029616" cy="1188720"/>
          </a:xfrm>
        </p:spPr>
        <p:txBody>
          <a:bodyPr anchor="ctr"/>
          <a:lstStyle/>
          <a:p>
            <a:br>
              <a:rPr lang="en-US" sz="2800" dirty="0"/>
            </a:br>
            <a:r>
              <a:rPr lang="en-US" sz="2800" dirty="0"/>
              <a:t>YOUR SOLUTION AND ITS VALUE PROPOSITION</a:t>
            </a:r>
            <a:endParaRPr lang="en-US" dirty="0"/>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1732091" y="1338655"/>
            <a:ext cx="11029616" cy="5369410"/>
          </a:xfrm>
        </p:spPr>
        <p:txBody>
          <a:bodyPr>
            <a:noAutofit/>
          </a:bodyPr>
          <a:lstStyle/>
          <a:p>
            <a:pPr marL="0" indent="0">
              <a:buNone/>
            </a:pPr>
            <a:r>
              <a:rPr lang="en-US" sz="1500" b="0" dirty="0">
                <a:solidFill>
                  <a:srgbClr val="225588"/>
                </a:solidFill>
                <a:effectLst/>
                <a:latin typeface="Consolas" panose="020B0609020204030204" pitchFamily="49" charset="0"/>
              </a:rPr>
              <a:t>import</a:t>
            </a:r>
            <a:r>
              <a:rPr lang="en-US" sz="1500" b="0" dirty="0">
                <a:solidFill>
                  <a:srgbClr val="6688CC"/>
                </a:solidFill>
                <a:effectLst/>
                <a:latin typeface="Consolas" panose="020B0609020204030204" pitchFamily="49" charset="0"/>
              </a:rPr>
              <a:t> cv2</a:t>
            </a:r>
          </a:p>
          <a:p>
            <a:pPr marL="0" indent="0">
              <a:buNone/>
            </a:pPr>
            <a:r>
              <a:rPr lang="en-US" sz="1500" b="0" dirty="0">
                <a:solidFill>
                  <a:srgbClr val="225588"/>
                </a:solidFill>
                <a:effectLst/>
                <a:latin typeface="Consolas" panose="020B0609020204030204" pitchFamily="49" charset="0"/>
              </a:rPr>
              <a:t>import</a:t>
            </a:r>
            <a:r>
              <a:rPr lang="en-US" sz="1500" b="0" dirty="0">
                <a:solidFill>
                  <a:srgbClr val="6688CC"/>
                </a:solidFill>
                <a:effectLst/>
                <a:latin typeface="Consolas" panose="020B0609020204030204" pitchFamily="49" charset="0"/>
              </a:rPr>
              <a:t> </a:t>
            </a:r>
            <a:r>
              <a:rPr lang="en-US" sz="1500" b="0" dirty="0" err="1">
                <a:solidFill>
                  <a:srgbClr val="6688CC"/>
                </a:solidFill>
                <a:effectLst/>
                <a:latin typeface="Consolas" panose="020B0609020204030204" pitchFamily="49" charset="0"/>
              </a:rPr>
              <a:t>os</a:t>
            </a:r>
            <a:endParaRPr lang="en-US" sz="1500" b="0" dirty="0">
              <a:solidFill>
                <a:srgbClr val="6688CC"/>
              </a:solidFill>
              <a:effectLst/>
              <a:latin typeface="Consolas" panose="020B0609020204030204" pitchFamily="49" charset="0"/>
            </a:endParaRPr>
          </a:p>
          <a:p>
            <a:pPr marL="0" indent="0">
              <a:buNone/>
            </a:pPr>
            <a:r>
              <a:rPr lang="en-US" sz="1500" b="0" dirty="0">
                <a:solidFill>
                  <a:srgbClr val="225588"/>
                </a:solidFill>
                <a:effectLst/>
                <a:latin typeface="Consolas" panose="020B0609020204030204" pitchFamily="49" charset="0"/>
              </a:rPr>
              <a:t>import</a:t>
            </a:r>
            <a:r>
              <a:rPr lang="en-US" sz="1500" b="0" dirty="0">
                <a:solidFill>
                  <a:srgbClr val="6688CC"/>
                </a:solidFill>
                <a:effectLst/>
                <a:latin typeface="Consolas" panose="020B0609020204030204" pitchFamily="49" charset="0"/>
              </a:rPr>
              <a:t> pickle</a:t>
            </a:r>
          </a:p>
          <a:p>
            <a:pPr marL="0" indent="0">
              <a:buNone/>
            </a:pPr>
            <a:br>
              <a:rPr lang="en-US" sz="1500" b="0" dirty="0">
                <a:solidFill>
                  <a:srgbClr val="6688CC"/>
                </a:solidFill>
                <a:effectLst/>
                <a:latin typeface="Consolas" panose="020B0609020204030204" pitchFamily="49" charset="0"/>
              </a:rPr>
            </a:br>
            <a:r>
              <a:rPr lang="en-US" sz="1500" b="0" i="1" dirty="0">
                <a:solidFill>
                  <a:srgbClr val="9966B8"/>
                </a:solidFill>
                <a:effectLst/>
                <a:latin typeface="Consolas" panose="020B0609020204030204" pitchFamily="49" charset="0"/>
              </a:rPr>
              <a:t>def</a:t>
            </a:r>
            <a:r>
              <a:rPr lang="en-US" sz="1500" b="0" dirty="0">
                <a:solidFill>
                  <a:srgbClr val="6688CC"/>
                </a:solidFill>
                <a:effectLst/>
                <a:latin typeface="Consolas" panose="020B0609020204030204" pitchFamily="49" charset="0"/>
              </a:rPr>
              <a:t> </a:t>
            </a:r>
            <a:r>
              <a:rPr lang="en-US" sz="1500" b="0" dirty="0" err="1">
                <a:solidFill>
                  <a:srgbClr val="DDBB88"/>
                </a:solidFill>
                <a:effectLst/>
                <a:latin typeface="Consolas" panose="020B0609020204030204" pitchFamily="49" charset="0"/>
              </a:rPr>
              <a:t>generate_key</a:t>
            </a:r>
            <a:r>
              <a:rPr lang="en-US" sz="1500" b="0" dirty="0">
                <a:solidFill>
                  <a:srgbClr val="6688CC"/>
                </a:solidFill>
                <a:effectLst/>
                <a:latin typeface="Consolas" panose="020B0609020204030204" pitchFamily="49" charset="0"/>
              </a:rPr>
              <a:t>(</a:t>
            </a:r>
            <a:r>
              <a:rPr lang="en-US" sz="1500" b="0" i="1" dirty="0">
                <a:solidFill>
                  <a:srgbClr val="2277FF"/>
                </a:solidFill>
                <a:effectLst/>
                <a:latin typeface="Consolas" panose="020B0609020204030204" pitchFamily="49" charset="0"/>
              </a:rPr>
              <a:t>password</a:t>
            </a:r>
            <a:r>
              <a:rPr lang="en-US" sz="1500" b="0" dirty="0">
                <a:solidFill>
                  <a:srgbClr val="6688CC"/>
                </a:solidFill>
                <a:effectLst/>
                <a:latin typeface="Consolas" panose="020B0609020204030204" pitchFamily="49" charset="0"/>
              </a:rPr>
              <a:t>):</a:t>
            </a:r>
          </a:p>
          <a:p>
            <a:pPr marL="0" indent="0">
              <a:buNone/>
            </a:pPr>
            <a:r>
              <a:rPr lang="en-US" sz="1500" b="0" dirty="0">
                <a:solidFill>
                  <a:srgbClr val="6688CC"/>
                </a:solidFill>
                <a:effectLst/>
                <a:latin typeface="Consolas" panose="020B0609020204030204" pitchFamily="49" charset="0"/>
              </a:rPr>
              <a:t>    key </a:t>
            </a:r>
            <a:r>
              <a:rPr lang="en-US" sz="1500" b="0" dirty="0">
                <a:solidFill>
                  <a:srgbClr val="225588"/>
                </a:solidFill>
                <a:effectLst/>
                <a:latin typeface="Consolas" panose="020B0609020204030204" pitchFamily="49" charset="0"/>
              </a:rPr>
              <a:t>=</a:t>
            </a:r>
            <a:r>
              <a:rPr lang="en-US" sz="1500" b="0" dirty="0">
                <a:solidFill>
                  <a:srgbClr val="6688CC"/>
                </a:solidFill>
                <a:effectLst/>
                <a:latin typeface="Consolas" panose="020B0609020204030204" pitchFamily="49" charset="0"/>
              </a:rPr>
              <a:t> </a:t>
            </a:r>
            <a:r>
              <a:rPr lang="en-US" sz="1500" b="0" dirty="0">
                <a:solidFill>
                  <a:srgbClr val="9966B8"/>
                </a:solidFill>
                <a:effectLst/>
                <a:latin typeface="Consolas" panose="020B0609020204030204" pitchFamily="49" charset="0"/>
              </a:rPr>
              <a:t>sum</a:t>
            </a:r>
            <a:r>
              <a:rPr lang="en-US" sz="1500" b="0" dirty="0">
                <a:solidFill>
                  <a:srgbClr val="6688CC"/>
                </a:solidFill>
                <a:effectLst/>
                <a:latin typeface="Consolas" panose="020B0609020204030204" pitchFamily="49" charset="0"/>
              </a:rPr>
              <a:t>([</a:t>
            </a:r>
            <a:r>
              <a:rPr lang="en-US" sz="1500" b="0" dirty="0" err="1">
                <a:solidFill>
                  <a:srgbClr val="9966B8"/>
                </a:solidFill>
                <a:effectLst/>
                <a:latin typeface="Consolas" panose="020B0609020204030204" pitchFamily="49" charset="0"/>
              </a:rPr>
              <a:t>ord</a:t>
            </a:r>
            <a:r>
              <a:rPr lang="en-US" sz="1500" b="0" dirty="0">
                <a:solidFill>
                  <a:srgbClr val="6688CC"/>
                </a:solidFill>
                <a:effectLst/>
                <a:latin typeface="Consolas" panose="020B0609020204030204" pitchFamily="49" charset="0"/>
              </a:rPr>
              <a:t>(char) </a:t>
            </a:r>
            <a:r>
              <a:rPr lang="en-US" sz="1500" b="0" dirty="0">
                <a:solidFill>
                  <a:srgbClr val="225588"/>
                </a:solidFill>
                <a:effectLst/>
                <a:latin typeface="Consolas" panose="020B0609020204030204" pitchFamily="49" charset="0"/>
              </a:rPr>
              <a:t>for</a:t>
            </a:r>
            <a:r>
              <a:rPr lang="en-US" sz="1500" b="0" dirty="0">
                <a:solidFill>
                  <a:srgbClr val="6688CC"/>
                </a:solidFill>
                <a:effectLst/>
                <a:latin typeface="Consolas" panose="020B0609020204030204" pitchFamily="49" charset="0"/>
              </a:rPr>
              <a:t> char </a:t>
            </a:r>
            <a:r>
              <a:rPr lang="en-US" sz="1500" b="0" dirty="0">
                <a:solidFill>
                  <a:srgbClr val="225588"/>
                </a:solidFill>
                <a:effectLst/>
                <a:latin typeface="Consolas" panose="020B0609020204030204" pitchFamily="49" charset="0"/>
              </a:rPr>
              <a:t>in</a:t>
            </a:r>
            <a:r>
              <a:rPr lang="en-US" sz="1500" b="0" dirty="0">
                <a:solidFill>
                  <a:srgbClr val="6688CC"/>
                </a:solidFill>
                <a:effectLst/>
                <a:latin typeface="Consolas" panose="020B0609020204030204" pitchFamily="49" charset="0"/>
              </a:rPr>
              <a:t> password])</a:t>
            </a:r>
          </a:p>
          <a:p>
            <a:pPr marL="0" indent="0">
              <a:buNone/>
            </a:pPr>
            <a:r>
              <a:rPr lang="en-US" sz="1500" b="0" dirty="0">
                <a:solidFill>
                  <a:srgbClr val="6688CC"/>
                </a:solidFill>
                <a:effectLst/>
                <a:latin typeface="Consolas" panose="020B0609020204030204" pitchFamily="49" charset="0"/>
              </a:rPr>
              <a:t>    </a:t>
            </a:r>
            <a:r>
              <a:rPr lang="en-US" sz="1500" b="0" dirty="0">
                <a:solidFill>
                  <a:srgbClr val="225588"/>
                </a:solidFill>
                <a:effectLst/>
                <a:latin typeface="Consolas" panose="020B0609020204030204" pitchFamily="49" charset="0"/>
              </a:rPr>
              <a:t>return</a:t>
            </a:r>
            <a:r>
              <a:rPr lang="en-US" sz="1500" b="0" dirty="0">
                <a:solidFill>
                  <a:srgbClr val="6688CC"/>
                </a:solidFill>
                <a:effectLst/>
                <a:latin typeface="Consolas" panose="020B0609020204030204" pitchFamily="49" charset="0"/>
              </a:rPr>
              <a:t> key</a:t>
            </a:r>
          </a:p>
          <a:p>
            <a:pPr marL="0" indent="0">
              <a:buNone/>
            </a:pPr>
            <a:br>
              <a:rPr lang="en-US" sz="1500" b="0" dirty="0">
                <a:solidFill>
                  <a:srgbClr val="6688CC"/>
                </a:solidFill>
                <a:effectLst/>
                <a:latin typeface="Consolas" panose="020B0609020204030204" pitchFamily="49" charset="0"/>
              </a:rPr>
            </a:br>
            <a:r>
              <a:rPr lang="en-US" sz="1500" b="0" i="1" dirty="0">
                <a:solidFill>
                  <a:srgbClr val="9966B8"/>
                </a:solidFill>
                <a:effectLst/>
                <a:latin typeface="Consolas" panose="020B0609020204030204" pitchFamily="49" charset="0"/>
              </a:rPr>
              <a:t>def</a:t>
            </a:r>
            <a:r>
              <a:rPr lang="en-US" sz="1500" b="0" dirty="0">
                <a:solidFill>
                  <a:srgbClr val="6688CC"/>
                </a:solidFill>
                <a:effectLst/>
                <a:latin typeface="Consolas" panose="020B0609020204030204" pitchFamily="49" charset="0"/>
              </a:rPr>
              <a:t> </a:t>
            </a:r>
            <a:r>
              <a:rPr lang="en-US" sz="1500" b="0" dirty="0" err="1">
                <a:solidFill>
                  <a:srgbClr val="DDBB88"/>
                </a:solidFill>
                <a:effectLst/>
                <a:latin typeface="Consolas" panose="020B0609020204030204" pitchFamily="49" charset="0"/>
              </a:rPr>
              <a:t>save_key</a:t>
            </a:r>
            <a:r>
              <a:rPr lang="en-US" sz="1500" b="0" dirty="0">
                <a:solidFill>
                  <a:srgbClr val="6688CC"/>
                </a:solidFill>
                <a:effectLst/>
                <a:latin typeface="Consolas" panose="020B0609020204030204" pitchFamily="49" charset="0"/>
              </a:rPr>
              <a:t>(</a:t>
            </a:r>
            <a:r>
              <a:rPr lang="en-US" sz="1500" b="0" i="1" dirty="0">
                <a:solidFill>
                  <a:srgbClr val="2277FF"/>
                </a:solidFill>
                <a:effectLst/>
                <a:latin typeface="Consolas" panose="020B0609020204030204" pitchFamily="49" charset="0"/>
              </a:rPr>
              <a:t>key</a:t>
            </a:r>
            <a:r>
              <a:rPr lang="en-US" sz="1500" b="0" dirty="0">
                <a:solidFill>
                  <a:srgbClr val="6688CC"/>
                </a:solidFill>
                <a:effectLst/>
                <a:latin typeface="Consolas" panose="020B0609020204030204" pitchFamily="49" charset="0"/>
              </a:rPr>
              <a:t>, </a:t>
            </a:r>
            <a:r>
              <a:rPr lang="en-US" sz="1500" b="0" i="1" dirty="0" err="1">
                <a:solidFill>
                  <a:srgbClr val="2277FF"/>
                </a:solidFill>
                <a:effectLst/>
                <a:latin typeface="Consolas" panose="020B0609020204030204" pitchFamily="49" charset="0"/>
              </a:rPr>
              <a:t>key_path</a:t>
            </a:r>
            <a:r>
              <a:rPr lang="en-US" sz="1500" b="0" dirty="0">
                <a:solidFill>
                  <a:srgbClr val="6688CC"/>
                </a:solidFill>
                <a:effectLst/>
                <a:latin typeface="Consolas" panose="020B0609020204030204" pitchFamily="49" charset="0"/>
              </a:rPr>
              <a:t>):</a:t>
            </a:r>
          </a:p>
          <a:p>
            <a:pPr marL="0" indent="0">
              <a:buNone/>
            </a:pPr>
            <a:r>
              <a:rPr lang="en-US" sz="1500" b="0" dirty="0">
                <a:solidFill>
                  <a:srgbClr val="6688CC"/>
                </a:solidFill>
                <a:effectLst/>
                <a:latin typeface="Consolas" panose="020B0609020204030204" pitchFamily="49" charset="0"/>
              </a:rPr>
              <a:t>    </a:t>
            </a:r>
            <a:r>
              <a:rPr lang="en-US" sz="1500" b="0" dirty="0">
                <a:solidFill>
                  <a:srgbClr val="225588"/>
                </a:solidFill>
                <a:effectLst/>
                <a:latin typeface="Consolas" panose="020B0609020204030204" pitchFamily="49" charset="0"/>
              </a:rPr>
              <a:t>with</a:t>
            </a:r>
            <a:r>
              <a:rPr lang="en-US" sz="1500" b="0" dirty="0">
                <a:solidFill>
                  <a:srgbClr val="6688CC"/>
                </a:solidFill>
                <a:effectLst/>
                <a:latin typeface="Consolas" panose="020B0609020204030204" pitchFamily="49" charset="0"/>
              </a:rPr>
              <a:t> </a:t>
            </a:r>
            <a:r>
              <a:rPr lang="en-US" sz="1500" b="0" dirty="0">
                <a:solidFill>
                  <a:srgbClr val="9966B8"/>
                </a:solidFill>
                <a:effectLst/>
                <a:latin typeface="Consolas" panose="020B0609020204030204" pitchFamily="49" charset="0"/>
              </a:rPr>
              <a:t>open</a:t>
            </a:r>
            <a:r>
              <a:rPr lang="en-US" sz="1500" b="0" dirty="0">
                <a:solidFill>
                  <a:srgbClr val="6688CC"/>
                </a:solidFill>
                <a:effectLst/>
                <a:latin typeface="Consolas" panose="020B0609020204030204" pitchFamily="49" charset="0"/>
              </a:rPr>
              <a:t>(</a:t>
            </a:r>
            <a:r>
              <a:rPr lang="en-US" sz="1500" b="0" dirty="0" err="1">
                <a:solidFill>
                  <a:srgbClr val="6688CC"/>
                </a:solidFill>
                <a:effectLst/>
                <a:latin typeface="Consolas" panose="020B0609020204030204" pitchFamily="49" charset="0"/>
              </a:rPr>
              <a:t>key_path</a:t>
            </a:r>
            <a:r>
              <a:rPr lang="en-US" sz="1500" b="0" dirty="0">
                <a:solidFill>
                  <a:srgbClr val="6688CC"/>
                </a:solidFill>
                <a:effectLst/>
                <a:latin typeface="Consolas" panose="020B0609020204030204" pitchFamily="49" charset="0"/>
              </a:rPr>
              <a:t>, </a:t>
            </a:r>
            <a:r>
              <a:rPr lang="en-US" sz="1500" b="0" dirty="0">
                <a:solidFill>
                  <a:srgbClr val="22AA44"/>
                </a:solidFill>
                <a:effectLst/>
                <a:latin typeface="Consolas" panose="020B0609020204030204" pitchFamily="49" charset="0"/>
              </a:rPr>
              <a:t>'</a:t>
            </a:r>
            <a:r>
              <a:rPr lang="en-US" sz="1500" b="0" dirty="0" err="1">
                <a:solidFill>
                  <a:srgbClr val="22AA44"/>
                </a:solidFill>
                <a:effectLst/>
                <a:latin typeface="Consolas" panose="020B0609020204030204" pitchFamily="49" charset="0"/>
              </a:rPr>
              <a:t>wb</a:t>
            </a:r>
            <a:r>
              <a:rPr lang="en-US" sz="1500" b="0" dirty="0">
                <a:solidFill>
                  <a:srgbClr val="22AA44"/>
                </a:solidFill>
                <a:effectLst/>
                <a:latin typeface="Consolas" panose="020B0609020204030204" pitchFamily="49" charset="0"/>
              </a:rPr>
              <a:t>'</a:t>
            </a:r>
            <a:r>
              <a:rPr lang="en-US" sz="1500" b="0" dirty="0">
                <a:solidFill>
                  <a:srgbClr val="6688CC"/>
                </a:solidFill>
                <a:effectLst/>
                <a:latin typeface="Consolas" panose="020B0609020204030204" pitchFamily="49" charset="0"/>
              </a:rPr>
              <a:t>) </a:t>
            </a:r>
            <a:r>
              <a:rPr lang="en-US" sz="1500" b="0" dirty="0">
                <a:solidFill>
                  <a:srgbClr val="225588"/>
                </a:solidFill>
                <a:effectLst/>
                <a:latin typeface="Consolas" panose="020B0609020204030204" pitchFamily="49" charset="0"/>
              </a:rPr>
              <a:t>as</a:t>
            </a:r>
            <a:r>
              <a:rPr lang="en-US" sz="1500" b="0" dirty="0">
                <a:solidFill>
                  <a:srgbClr val="6688CC"/>
                </a:solidFill>
                <a:effectLst/>
                <a:latin typeface="Consolas" panose="020B0609020204030204" pitchFamily="49" charset="0"/>
              </a:rPr>
              <a:t> </a:t>
            </a:r>
            <a:r>
              <a:rPr lang="en-US" sz="1500" b="0" dirty="0" err="1">
                <a:solidFill>
                  <a:srgbClr val="6688CC"/>
                </a:solidFill>
                <a:effectLst/>
                <a:latin typeface="Consolas" panose="020B0609020204030204" pitchFamily="49" charset="0"/>
              </a:rPr>
              <a:t>key_file</a:t>
            </a:r>
            <a:r>
              <a:rPr lang="en-US" sz="1500" b="0" dirty="0">
                <a:solidFill>
                  <a:srgbClr val="6688CC"/>
                </a:solidFill>
                <a:effectLst/>
                <a:latin typeface="Consolas" panose="020B0609020204030204" pitchFamily="49" charset="0"/>
              </a:rPr>
              <a:t>:</a:t>
            </a:r>
          </a:p>
          <a:p>
            <a:pPr marL="0" indent="0">
              <a:buNone/>
            </a:pPr>
            <a:r>
              <a:rPr lang="en-US" sz="1500" b="0" dirty="0">
                <a:solidFill>
                  <a:srgbClr val="6688CC"/>
                </a:solidFill>
                <a:effectLst/>
                <a:latin typeface="Consolas" panose="020B0609020204030204" pitchFamily="49" charset="0"/>
              </a:rPr>
              <a:t>        </a:t>
            </a:r>
            <a:r>
              <a:rPr lang="en-US" sz="1500" b="0" dirty="0" err="1">
                <a:solidFill>
                  <a:srgbClr val="6688CC"/>
                </a:solidFill>
                <a:effectLst/>
                <a:latin typeface="Consolas" panose="020B0609020204030204" pitchFamily="49" charset="0"/>
              </a:rPr>
              <a:t>pickle.dump</a:t>
            </a:r>
            <a:r>
              <a:rPr lang="en-US" sz="1500" b="0" dirty="0">
                <a:solidFill>
                  <a:srgbClr val="6688CC"/>
                </a:solidFill>
                <a:effectLst/>
                <a:latin typeface="Consolas" panose="020B0609020204030204" pitchFamily="49" charset="0"/>
              </a:rPr>
              <a:t>(key, </a:t>
            </a:r>
            <a:r>
              <a:rPr lang="en-US" sz="1500" b="0" dirty="0" err="1">
                <a:solidFill>
                  <a:srgbClr val="6688CC"/>
                </a:solidFill>
                <a:effectLst/>
                <a:latin typeface="Consolas" panose="020B0609020204030204" pitchFamily="49" charset="0"/>
              </a:rPr>
              <a:t>key_file</a:t>
            </a:r>
            <a:r>
              <a:rPr lang="en-US" sz="1500" b="0" dirty="0">
                <a:solidFill>
                  <a:srgbClr val="6688CC"/>
                </a:solidFill>
                <a:effectLst/>
                <a:latin typeface="Consolas" panose="020B0609020204030204" pitchFamily="49" charset="0"/>
              </a:rPr>
              <a:t>)</a:t>
            </a:r>
          </a:p>
          <a:p>
            <a:pPr marL="0" indent="0">
              <a:buNone/>
            </a:pPr>
            <a:br>
              <a:rPr lang="en-US" sz="1500" b="0" dirty="0">
                <a:solidFill>
                  <a:srgbClr val="6688CC"/>
                </a:solidFill>
                <a:effectLst/>
                <a:latin typeface="Consolas" panose="020B0609020204030204" pitchFamily="49" charset="0"/>
              </a:rPr>
            </a:br>
            <a:r>
              <a:rPr lang="en-US" sz="1500" b="0" i="1" dirty="0">
                <a:solidFill>
                  <a:srgbClr val="9966B8"/>
                </a:solidFill>
                <a:effectLst/>
                <a:latin typeface="Consolas" panose="020B0609020204030204" pitchFamily="49" charset="0"/>
              </a:rPr>
              <a:t>def</a:t>
            </a:r>
            <a:r>
              <a:rPr lang="en-US" sz="1500" b="0" dirty="0">
                <a:solidFill>
                  <a:srgbClr val="6688CC"/>
                </a:solidFill>
                <a:effectLst/>
                <a:latin typeface="Consolas" panose="020B0609020204030204" pitchFamily="49" charset="0"/>
              </a:rPr>
              <a:t> </a:t>
            </a:r>
            <a:r>
              <a:rPr lang="en-US" sz="1500" b="0" dirty="0" err="1">
                <a:solidFill>
                  <a:srgbClr val="DDBB88"/>
                </a:solidFill>
                <a:effectLst/>
                <a:latin typeface="Consolas" panose="020B0609020204030204" pitchFamily="49" charset="0"/>
              </a:rPr>
              <a:t>load_key</a:t>
            </a:r>
            <a:r>
              <a:rPr lang="en-US" sz="1500" b="0" dirty="0">
                <a:solidFill>
                  <a:srgbClr val="6688CC"/>
                </a:solidFill>
                <a:effectLst/>
                <a:latin typeface="Consolas" panose="020B0609020204030204" pitchFamily="49" charset="0"/>
              </a:rPr>
              <a:t>(</a:t>
            </a:r>
            <a:r>
              <a:rPr lang="en-US" sz="1500" b="0" i="1" dirty="0" err="1">
                <a:solidFill>
                  <a:srgbClr val="2277FF"/>
                </a:solidFill>
                <a:effectLst/>
                <a:latin typeface="Consolas" panose="020B0609020204030204" pitchFamily="49" charset="0"/>
              </a:rPr>
              <a:t>key_path</a:t>
            </a:r>
            <a:r>
              <a:rPr lang="en-US" sz="1500" b="0" dirty="0">
                <a:solidFill>
                  <a:srgbClr val="6688CC"/>
                </a:solidFill>
                <a:effectLst/>
                <a:latin typeface="Consolas" panose="020B0609020204030204" pitchFamily="49" charset="0"/>
              </a:rPr>
              <a:t>):</a:t>
            </a:r>
          </a:p>
          <a:p>
            <a:pPr marL="0" indent="0">
              <a:buNone/>
            </a:pPr>
            <a:r>
              <a:rPr lang="en-US" sz="1500" b="0" dirty="0">
                <a:solidFill>
                  <a:srgbClr val="6688CC"/>
                </a:solidFill>
                <a:effectLst/>
                <a:latin typeface="Consolas" panose="020B0609020204030204" pitchFamily="49" charset="0"/>
              </a:rPr>
              <a:t>    </a:t>
            </a:r>
            <a:r>
              <a:rPr lang="en-US" sz="1500" b="0" dirty="0">
                <a:solidFill>
                  <a:srgbClr val="225588"/>
                </a:solidFill>
                <a:effectLst/>
                <a:latin typeface="Consolas" panose="020B0609020204030204" pitchFamily="49" charset="0"/>
              </a:rPr>
              <a:t>with</a:t>
            </a:r>
            <a:r>
              <a:rPr lang="en-US" sz="1500" b="0" dirty="0">
                <a:solidFill>
                  <a:srgbClr val="6688CC"/>
                </a:solidFill>
                <a:effectLst/>
                <a:latin typeface="Consolas" panose="020B0609020204030204" pitchFamily="49" charset="0"/>
              </a:rPr>
              <a:t> </a:t>
            </a:r>
            <a:r>
              <a:rPr lang="en-US" sz="1500" b="0" dirty="0">
                <a:solidFill>
                  <a:srgbClr val="9966B8"/>
                </a:solidFill>
                <a:effectLst/>
                <a:latin typeface="Consolas" panose="020B0609020204030204" pitchFamily="49" charset="0"/>
              </a:rPr>
              <a:t>open</a:t>
            </a:r>
            <a:r>
              <a:rPr lang="en-US" sz="1500" b="0" dirty="0">
                <a:solidFill>
                  <a:srgbClr val="6688CC"/>
                </a:solidFill>
                <a:effectLst/>
                <a:latin typeface="Consolas" panose="020B0609020204030204" pitchFamily="49" charset="0"/>
              </a:rPr>
              <a:t>(</a:t>
            </a:r>
            <a:r>
              <a:rPr lang="en-US" sz="1500" b="0" dirty="0" err="1">
                <a:solidFill>
                  <a:srgbClr val="6688CC"/>
                </a:solidFill>
                <a:effectLst/>
                <a:latin typeface="Consolas" panose="020B0609020204030204" pitchFamily="49" charset="0"/>
              </a:rPr>
              <a:t>key_path</a:t>
            </a:r>
            <a:r>
              <a:rPr lang="en-US" sz="1500" b="0" dirty="0">
                <a:solidFill>
                  <a:srgbClr val="6688CC"/>
                </a:solidFill>
                <a:effectLst/>
                <a:latin typeface="Consolas" panose="020B0609020204030204" pitchFamily="49" charset="0"/>
              </a:rPr>
              <a:t>, </a:t>
            </a:r>
            <a:r>
              <a:rPr lang="en-US" sz="1500" b="0" dirty="0">
                <a:solidFill>
                  <a:srgbClr val="22AA44"/>
                </a:solidFill>
                <a:effectLst/>
                <a:latin typeface="Consolas" panose="020B0609020204030204" pitchFamily="49" charset="0"/>
              </a:rPr>
              <a:t>'</a:t>
            </a:r>
            <a:r>
              <a:rPr lang="en-US" sz="1500" b="0" dirty="0" err="1">
                <a:solidFill>
                  <a:srgbClr val="22AA44"/>
                </a:solidFill>
                <a:effectLst/>
                <a:latin typeface="Consolas" panose="020B0609020204030204" pitchFamily="49" charset="0"/>
              </a:rPr>
              <a:t>rb</a:t>
            </a:r>
            <a:r>
              <a:rPr lang="en-US" sz="1500" b="0" dirty="0">
                <a:solidFill>
                  <a:srgbClr val="22AA44"/>
                </a:solidFill>
                <a:effectLst/>
                <a:latin typeface="Consolas" panose="020B0609020204030204" pitchFamily="49" charset="0"/>
              </a:rPr>
              <a:t>'</a:t>
            </a:r>
            <a:r>
              <a:rPr lang="en-US" sz="1500" b="0" dirty="0">
                <a:solidFill>
                  <a:srgbClr val="6688CC"/>
                </a:solidFill>
                <a:effectLst/>
                <a:latin typeface="Consolas" panose="020B0609020204030204" pitchFamily="49" charset="0"/>
              </a:rPr>
              <a:t>) </a:t>
            </a:r>
            <a:r>
              <a:rPr lang="en-US" sz="1500" b="0" dirty="0">
                <a:solidFill>
                  <a:srgbClr val="225588"/>
                </a:solidFill>
                <a:effectLst/>
                <a:latin typeface="Consolas" panose="020B0609020204030204" pitchFamily="49" charset="0"/>
              </a:rPr>
              <a:t>as</a:t>
            </a:r>
            <a:r>
              <a:rPr lang="en-US" sz="1500" b="0" dirty="0">
                <a:solidFill>
                  <a:srgbClr val="6688CC"/>
                </a:solidFill>
                <a:effectLst/>
                <a:latin typeface="Consolas" panose="020B0609020204030204" pitchFamily="49" charset="0"/>
              </a:rPr>
              <a:t> </a:t>
            </a:r>
            <a:r>
              <a:rPr lang="en-US" sz="1500" b="0" dirty="0" err="1">
                <a:solidFill>
                  <a:srgbClr val="6688CC"/>
                </a:solidFill>
                <a:effectLst/>
                <a:latin typeface="Consolas" panose="020B0609020204030204" pitchFamily="49" charset="0"/>
              </a:rPr>
              <a:t>key_file</a:t>
            </a:r>
            <a:r>
              <a:rPr lang="en-US" sz="1500" b="0" dirty="0">
                <a:solidFill>
                  <a:srgbClr val="6688CC"/>
                </a:solidFill>
                <a:effectLst/>
                <a:latin typeface="Consolas" panose="020B0609020204030204" pitchFamily="49" charset="0"/>
              </a:rPr>
              <a:t>:</a:t>
            </a:r>
          </a:p>
          <a:p>
            <a:pPr marL="0" indent="0">
              <a:buNone/>
            </a:pPr>
            <a:r>
              <a:rPr lang="en-US" sz="1500" b="0" dirty="0">
                <a:solidFill>
                  <a:srgbClr val="6688CC"/>
                </a:solidFill>
                <a:effectLst/>
                <a:latin typeface="Consolas" panose="020B0609020204030204" pitchFamily="49" charset="0"/>
              </a:rPr>
              <a:t>        key </a:t>
            </a:r>
            <a:r>
              <a:rPr lang="en-US" sz="1500" b="0" dirty="0">
                <a:solidFill>
                  <a:srgbClr val="225588"/>
                </a:solidFill>
                <a:effectLst/>
                <a:latin typeface="Consolas" panose="020B0609020204030204" pitchFamily="49" charset="0"/>
              </a:rPr>
              <a:t>=</a:t>
            </a:r>
            <a:r>
              <a:rPr lang="en-US" sz="1500" b="0" dirty="0">
                <a:solidFill>
                  <a:srgbClr val="6688CC"/>
                </a:solidFill>
                <a:effectLst/>
                <a:latin typeface="Consolas" panose="020B0609020204030204" pitchFamily="49" charset="0"/>
              </a:rPr>
              <a:t> </a:t>
            </a:r>
            <a:r>
              <a:rPr lang="en-US" sz="1500" b="0" dirty="0" err="1">
                <a:solidFill>
                  <a:srgbClr val="6688CC"/>
                </a:solidFill>
                <a:effectLst/>
                <a:latin typeface="Consolas" panose="020B0609020204030204" pitchFamily="49" charset="0"/>
              </a:rPr>
              <a:t>pickle.load</a:t>
            </a:r>
            <a:r>
              <a:rPr lang="en-US" sz="1500" b="0" dirty="0">
                <a:solidFill>
                  <a:srgbClr val="6688CC"/>
                </a:solidFill>
                <a:effectLst/>
                <a:latin typeface="Consolas" panose="020B0609020204030204" pitchFamily="49" charset="0"/>
              </a:rPr>
              <a:t>(</a:t>
            </a:r>
            <a:r>
              <a:rPr lang="en-US" sz="1500" b="0" dirty="0" err="1">
                <a:solidFill>
                  <a:srgbClr val="6688CC"/>
                </a:solidFill>
                <a:effectLst/>
                <a:latin typeface="Consolas" panose="020B0609020204030204" pitchFamily="49" charset="0"/>
              </a:rPr>
              <a:t>key_file</a:t>
            </a:r>
            <a:r>
              <a:rPr lang="en-US" sz="1500" b="0" dirty="0">
                <a:solidFill>
                  <a:srgbClr val="6688CC"/>
                </a:solidFill>
                <a:effectLst/>
                <a:latin typeface="Consolas" panose="020B0609020204030204" pitchFamily="49" charset="0"/>
              </a:rPr>
              <a:t>)</a:t>
            </a:r>
          </a:p>
          <a:p>
            <a:pPr marL="0" indent="0">
              <a:buNone/>
            </a:pPr>
            <a:r>
              <a:rPr lang="en-US" sz="1500" b="0" dirty="0">
                <a:solidFill>
                  <a:srgbClr val="6688CC"/>
                </a:solidFill>
                <a:effectLst/>
                <a:latin typeface="Consolas" panose="020B0609020204030204" pitchFamily="49" charset="0"/>
              </a:rPr>
              <a:t>    </a:t>
            </a:r>
            <a:r>
              <a:rPr lang="en-US" sz="1500" b="0" dirty="0">
                <a:solidFill>
                  <a:srgbClr val="225588"/>
                </a:solidFill>
                <a:effectLst/>
                <a:latin typeface="Consolas" panose="020B0609020204030204" pitchFamily="49" charset="0"/>
              </a:rPr>
              <a:t>return</a:t>
            </a:r>
            <a:r>
              <a:rPr lang="en-US" sz="1500" b="0" dirty="0">
                <a:solidFill>
                  <a:srgbClr val="6688CC"/>
                </a:solidFill>
                <a:effectLst/>
                <a:latin typeface="Consolas" panose="020B0609020204030204" pitchFamily="49" charset="0"/>
              </a:rPr>
              <a:t> key</a:t>
            </a:r>
          </a:p>
          <a:p>
            <a:pPr marL="0" indent="0">
              <a:buNone/>
            </a:pPr>
            <a:br>
              <a:rPr lang="en-US" sz="1500" b="0" dirty="0">
                <a:solidFill>
                  <a:srgbClr val="6688CC"/>
                </a:solidFill>
                <a:effectLst/>
                <a:latin typeface="Consolas" panose="020B0609020204030204" pitchFamily="49" charset="0"/>
              </a:rPr>
            </a:br>
            <a:endParaRPr lang="en-US" sz="1500" b="0" dirty="0">
              <a:solidFill>
                <a:srgbClr val="6688CC"/>
              </a:solidFill>
              <a:effectLst/>
              <a:latin typeface="Consolas" panose="020B0609020204030204" pitchFamily="49" charset="0"/>
            </a:endParaRPr>
          </a:p>
        </p:txBody>
      </p:sp>
    </p:spTree>
    <p:extLst>
      <p:ext uri="{BB962C8B-B14F-4D97-AF65-F5344CB8AC3E}">
        <p14:creationId xmlns:p14="http://schemas.microsoft.com/office/powerpoint/2010/main" val="20768512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1566408" y="612251"/>
            <a:ext cx="11078885" cy="6631387"/>
          </a:xfrm>
        </p:spPr>
        <p:txBody>
          <a:bodyPr>
            <a:normAutofit fontScale="85000" lnSpcReduction="20000"/>
          </a:bodyPr>
          <a:lstStyle/>
          <a:p>
            <a:pPr marL="0" indent="0">
              <a:buNone/>
            </a:pPr>
            <a:r>
              <a:rPr lang="en-IN" b="0" dirty="0" err="1">
                <a:solidFill>
                  <a:srgbClr val="6688CC"/>
                </a:solidFill>
                <a:effectLst/>
                <a:latin typeface="Consolas" panose="020B0609020204030204" pitchFamily="49" charset="0"/>
              </a:rPr>
              <a:t>img_path</a:t>
            </a:r>
            <a:r>
              <a:rPr lang="en-IN" b="0" dirty="0">
                <a:solidFill>
                  <a:srgbClr val="6688CC"/>
                </a:solidFill>
                <a:effectLst/>
                <a:latin typeface="Consolas" panose="020B0609020204030204" pitchFamily="49" charset="0"/>
              </a:rPr>
              <a:t> </a:t>
            </a:r>
            <a:r>
              <a:rPr lang="en-IN" b="0" dirty="0">
                <a:solidFill>
                  <a:srgbClr val="225588"/>
                </a:solidFill>
                <a:effectLst/>
                <a:latin typeface="Consolas" panose="020B0609020204030204" pitchFamily="49" charset="0"/>
              </a:rPr>
              <a:t>=</a:t>
            </a:r>
            <a:r>
              <a:rPr lang="en-IN" b="0" dirty="0">
                <a:solidFill>
                  <a:srgbClr val="6688CC"/>
                </a:solidFill>
                <a:effectLst/>
                <a:latin typeface="Consolas" panose="020B0609020204030204" pitchFamily="49" charset="0"/>
              </a:rPr>
              <a:t> </a:t>
            </a:r>
            <a:r>
              <a:rPr lang="en-IN" b="0" dirty="0">
                <a:solidFill>
                  <a:srgbClr val="9966B8"/>
                </a:solidFill>
                <a:effectLst/>
                <a:latin typeface="Consolas" panose="020B0609020204030204" pitchFamily="49" charset="0"/>
              </a:rPr>
              <a:t>input</a:t>
            </a:r>
            <a:r>
              <a:rPr lang="en-IN" b="0" dirty="0">
                <a:solidFill>
                  <a:srgbClr val="6688CC"/>
                </a:solidFill>
                <a:effectLst/>
                <a:latin typeface="Consolas" panose="020B0609020204030204" pitchFamily="49" charset="0"/>
              </a:rPr>
              <a:t>(</a:t>
            </a:r>
            <a:r>
              <a:rPr lang="en-IN" b="0" dirty="0">
                <a:solidFill>
                  <a:srgbClr val="22AA44"/>
                </a:solidFill>
                <a:effectLst/>
                <a:latin typeface="Consolas" panose="020B0609020204030204" pitchFamily="49" charset="0"/>
              </a:rPr>
              <a:t>"Enter the image name (with path): "</a:t>
            </a:r>
            <a:r>
              <a:rPr lang="en-IN" b="0" dirty="0">
                <a:solidFill>
                  <a:srgbClr val="6688CC"/>
                </a:solidFill>
                <a:effectLst/>
                <a:latin typeface="Consolas" panose="020B0609020204030204" pitchFamily="49" charset="0"/>
              </a:rPr>
              <a:t>)</a:t>
            </a:r>
          </a:p>
          <a:p>
            <a:pPr marL="0" indent="0">
              <a:buNone/>
            </a:pPr>
            <a:br>
              <a:rPr lang="en-IN" b="0" dirty="0">
                <a:solidFill>
                  <a:srgbClr val="6688CC"/>
                </a:solidFill>
                <a:effectLst/>
                <a:latin typeface="Consolas" panose="020B0609020204030204" pitchFamily="49" charset="0"/>
              </a:rPr>
            </a:br>
            <a:r>
              <a:rPr lang="en-IN" b="0" dirty="0">
                <a:solidFill>
                  <a:srgbClr val="225588"/>
                </a:solidFill>
                <a:effectLst/>
                <a:latin typeface="Consolas" panose="020B0609020204030204" pitchFamily="49" charset="0"/>
              </a:rPr>
              <a:t>if</a:t>
            </a:r>
            <a:r>
              <a:rPr lang="en-IN" b="0" dirty="0">
                <a:solidFill>
                  <a:srgbClr val="6688CC"/>
                </a:solidFill>
                <a:effectLst/>
                <a:latin typeface="Consolas" panose="020B0609020204030204" pitchFamily="49" charset="0"/>
              </a:rPr>
              <a:t> </a:t>
            </a:r>
            <a:r>
              <a:rPr lang="en-IN" b="0" dirty="0">
                <a:solidFill>
                  <a:srgbClr val="225588"/>
                </a:solidFill>
                <a:effectLst/>
                <a:latin typeface="Consolas" panose="020B0609020204030204" pitchFamily="49" charset="0"/>
              </a:rPr>
              <a:t>not</a:t>
            </a:r>
            <a:r>
              <a:rPr lang="en-IN" b="0" dirty="0">
                <a:solidFill>
                  <a:srgbClr val="6688CC"/>
                </a:solidFill>
                <a:effectLst/>
                <a:latin typeface="Consolas" panose="020B0609020204030204" pitchFamily="49" charset="0"/>
              </a:rPr>
              <a:t> </a:t>
            </a:r>
            <a:r>
              <a:rPr lang="en-IN" b="0" dirty="0" err="1">
                <a:solidFill>
                  <a:srgbClr val="6688CC"/>
                </a:solidFill>
                <a:effectLst/>
                <a:latin typeface="Consolas" panose="020B0609020204030204" pitchFamily="49" charset="0"/>
              </a:rPr>
              <a:t>os.path.isfile</a:t>
            </a:r>
            <a:r>
              <a:rPr lang="en-IN" b="0" dirty="0">
                <a:solidFill>
                  <a:srgbClr val="6688CC"/>
                </a:solidFill>
                <a:effectLst/>
                <a:latin typeface="Consolas" panose="020B0609020204030204" pitchFamily="49" charset="0"/>
              </a:rPr>
              <a:t>(</a:t>
            </a:r>
            <a:r>
              <a:rPr lang="en-IN" b="0" dirty="0" err="1">
                <a:solidFill>
                  <a:srgbClr val="6688CC"/>
                </a:solidFill>
                <a:effectLst/>
                <a:latin typeface="Consolas" panose="020B0609020204030204" pitchFamily="49" charset="0"/>
              </a:rPr>
              <a:t>img_path</a:t>
            </a:r>
            <a:r>
              <a:rPr lang="en-IN" b="0" dirty="0">
                <a:solidFill>
                  <a:srgbClr val="6688CC"/>
                </a:solidFill>
                <a:effectLst/>
                <a:latin typeface="Consolas" panose="020B0609020204030204" pitchFamily="49" charset="0"/>
              </a:rPr>
              <a:t>):</a:t>
            </a:r>
          </a:p>
          <a:p>
            <a:pPr marL="0" indent="0">
              <a:buNone/>
            </a:pPr>
            <a:r>
              <a:rPr lang="en-IN" b="0" dirty="0">
                <a:solidFill>
                  <a:srgbClr val="6688CC"/>
                </a:solidFill>
                <a:effectLst/>
                <a:latin typeface="Consolas" panose="020B0609020204030204" pitchFamily="49" charset="0"/>
              </a:rPr>
              <a:t>    </a:t>
            </a:r>
            <a:r>
              <a:rPr lang="en-IN" b="0" dirty="0">
                <a:solidFill>
                  <a:srgbClr val="9966B8"/>
                </a:solidFill>
                <a:effectLst/>
                <a:latin typeface="Consolas" panose="020B0609020204030204" pitchFamily="49" charset="0"/>
              </a:rPr>
              <a:t>print</a:t>
            </a:r>
            <a:r>
              <a:rPr lang="en-IN" b="0" dirty="0">
                <a:solidFill>
                  <a:srgbClr val="6688CC"/>
                </a:solidFill>
                <a:effectLst/>
                <a:latin typeface="Consolas" panose="020B0609020204030204" pitchFamily="49" charset="0"/>
              </a:rPr>
              <a:t>(</a:t>
            </a:r>
            <a:r>
              <a:rPr lang="en-IN" b="0" dirty="0">
                <a:solidFill>
                  <a:srgbClr val="22AA44"/>
                </a:solidFill>
                <a:effectLst/>
                <a:latin typeface="Consolas" panose="020B0609020204030204" pitchFamily="49" charset="0"/>
              </a:rPr>
              <a:t>"Error: Image file not found."</a:t>
            </a:r>
            <a:r>
              <a:rPr lang="en-IN" b="0" dirty="0">
                <a:solidFill>
                  <a:srgbClr val="6688CC"/>
                </a:solidFill>
                <a:effectLst/>
                <a:latin typeface="Consolas" panose="020B0609020204030204" pitchFamily="49" charset="0"/>
              </a:rPr>
              <a:t>)</a:t>
            </a:r>
          </a:p>
          <a:p>
            <a:pPr marL="0" indent="0">
              <a:buNone/>
            </a:pPr>
            <a:r>
              <a:rPr lang="en-IN" b="0" dirty="0">
                <a:solidFill>
                  <a:srgbClr val="225588"/>
                </a:solidFill>
                <a:effectLst/>
                <a:latin typeface="Consolas" panose="020B0609020204030204" pitchFamily="49" charset="0"/>
              </a:rPr>
              <a:t>else</a:t>
            </a:r>
            <a:r>
              <a:rPr lang="en-IN" b="0" dirty="0">
                <a:solidFill>
                  <a:srgbClr val="6688CC"/>
                </a:solidFill>
                <a:effectLst/>
                <a:latin typeface="Consolas" panose="020B0609020204030204" pitchFamily="49" charset="0"/>
              </a:rPr>
              <a:t>:</a:t>
            </a:r>
          </a:p>
          <a:p>
            <a:pPr marL="0" indent="0">
              <a:buNone/>
            </a:pPr>
            <a:r>
              <a:rPr lang="en-IN" b="0" dirty="0">
                <a:solidFill>
                  <a:srgbClr val="6688CC"/>
                </a:solidFill>
                <a:effectLst/>
                <a:latin typeface="Consolas" panose="020B0609020204030204" pitchFamily="49" charset="0"/>
              </a:rPr>
              <a:t>    </a:t>
            </a:r>
            <a:r>
              <a:rPr lang="en-IN" b="0" dirty="0" err="1">
                <a:solidFill>
                  <a:srgbClr val="6688CC"/>
                </a:solidFill>
                <a:effectLst/>
                <a:latin typeface="Consolas" panose="020B0609020204030204" pitchFamily="49" charset="0"/>
              </a:rPr>
              <a:t>img</a:t>
            </a:r>
            <a:r>
              <a:rPr lang="en-IN" b="0" dirty="0">
                <a:solidFill>
                  <a:srgbClr val="6688CC"/>
                </a:solidFill>
                <a:effectLst/>
                <a:latin typeface="Consolas" panose="020B0609020204030204" pitchFamily="49" charset="0"/>
              </a:rPr>
              <a:t> </a:t>
            </a:r>
            <a:r>
              <a:rPr lang="en-IN" b="0" dirty="0">
                <a:solidFill>
                  <a:srgbClr val="225588"/>
                </a:solidFill>
                <a:effectLst/>
                <a:latin typeface="Consolas" panose="020B0609020204030204" pitchFamily="49" charset="0"/>
              </a:rPr>
              <a:t>=</a:t>
            </a:r>
            <a:r>
              <a:rPr lang="en-IN" b="0" dirty="0">
                <a:solidFill>
                  <a:srgbClr val="6688CC"/>
                </a:solidFill>
                <a:effectLst/>
                <a:latin typeface="Consolas" panose="020B0609020204030204" pitchFamily="49" charset="0"/>
              </a:rPr>
              <a:t> cv2.imread(</a:t>
            </a:r>
            <a:r>
              <a:rPr lang="en-IN" b="0" dirty="0" err="1">
                <a:solidFill>
                  <a:srgbClr val="6688CC"/>
                </a:solidFill>
                <a:effectLst/>
                <a:latin typeface="Consolas" panose="020B0609020204030204" pitchFamily="49" charset="0"/>
              </a:rPr>
              <a:t>img_path</a:t>
            </a:r>
            <a:r>
              <a:rPr lang="en-IN" b="0" dirty="0">
                <a:solidFill>
                  <a:srgbClr val="6688CC"/>
                </a:solidFill>
                <a:effectLst/>
                <a:latin typeface="Consolas" panose="020B0609020204030204" pitchFamily="49" charset="0"/>
              </a:rPr>
              <a:t>)</a:t>
            </a:r>
          </a:p>
          <a:p>
            <a:pPr marL="0" indent="0">
              <a:buNone/>
            </a:pPr>
            <a:r>
              <a:rPr lang="en-IN" b="0" dirty="0">
                <a:solidFill>
                  <a:srgbClr val="6688CC"/>
                </a:solidFill>
                <a:effectLst/>
                <a:latin typeface="Consolas" panose="020B0609020204030204" pitchFamily="49" charset="0"/>
              </a:rPr>
              <a:t>    </a:t>
            </a:r>
            <a:r>
              <a:rPr lang="en-IN" b="0" dirty="0" err="1">
                <a:solidFill>
                  <a:srgbClr val="6688CC"/>
                </a:solidFill>
                <a:effectLst/>
                <a:latin typeface="Consolas" panose="020B0609020204030204" pitchFamily="49" charset="0"/>
              </a:rPr>
              <a:t>msg</a:t>
            </a:r>
            <a:r>
              <a:rPr lang="en-IN" b="0" dirty="0">
                <a:solidFill>
                  <a:srgbClr val="6688CC"/>
                </a:solidFill>
                <a:effectLst/>
                <a:latin typeface="Consolas" panose="020B0609020204030204" pitchFamily="49" charset="0"/>
              </a:rPr>
              <a:t> </a:t>
            </a:r>
            <a:r>
              <a:rPr lang="en-IN" b="0" dirty="0">
                <a:solidFill>
                  <a:srgbClr val="225588"/>
                </a:solidFill>
                <a:effectLst/>
                <a:latin typeface="Consolas" panose="020B0609020204030204" pitchFamily="49" charset="0"/>
              </a:rPr>
              <a:t>=</a:t>
            </a:r>
            <a:r>
              <a:rPr lang="en-IN" b="0" dirty="0">
                <a:solidFill>
                  <a:srgbClr val="6688CC"/>
                </a:solidFill>
                <a:effectLst/>
                <a:latin typeface="Consolas" panose="020B0609020204030204" pitchFamily="49" charset="0"/>
              </a:rPr>
              <a:t> </a:t>
            </a:r>
            <a:r>
              <a:rPr lang="en-IN" b="0" dirty="0">
                <a:solidFill>
                  <a:srgbClr val="9966B8"/>
                </a:solidFill>
                <a:effectLst/>
                <a:latin typeface="Consolas" panose="020B0609020204030204" pitchFamily="49" charset="0"/>
              </a:rPr>
              <a:t>input</a:t>
            </a:r>
            <a:r>
              <a:rPr lang="en-IN" b="0" dirty="0">
                <a:solidFill>
                  <a:srgbClr val="6688CC"/>
                </a:solidFill>
                <a:effectLst/>
                <a:latin typeface="Consolas" panose="020B0609020204030204" pitchFamily="49" charset="0"/>
              </a:rPr>
              <a:t>(</a:t>
            </a:r>
            <a:r>
              <a:rPr lang="en-IN" b="0" dirty="0">
                <a:solidFill>
                  <a:srgbClr val="22AA44"/>
                </a:solidFill>
                <a:effectLst/>
                <a:latin typeface="Consolas" panose="020B0609020204030204" pitchFamily="49" charset="0"/>
              </a:rPr>
              <a:t>"Enter secret message: "</a:t>
            </a:r>
            <a:r>
              <a:rPr lang="en-IN" b="0" dirty="0">
                <a:solidFill>
                  <a:srgbClr val="6688CC"/>
                </a:solidFill>
                <a:effectLst/>
                <a:latin typeface="Consolas" panose="020B0609020204030204" pitchFamily="49" charset="0"/>
              </a:rPr>
              <a:t>)</a:t>
            </a:r>
          </a:p>
          <a:p>
            <a:pPr marL="0" indent="0">
              <a:buNone/>
            </a:pPr>
            <a:r>
              <a:rPr lang="en-IN" b="0" dirty="0">
                <a:solidFill>
                  <a:srgbClr val="6688CC"/>
                </a:solidFill>
                <a:effectLst/>
                <a:latin typeface="Consolas" panose="020B0609020204030204" pitchFamily="49" charset="0"/>
              </a:rPr>
              <a:t>    password </a:t>
            </a:r>
            <a:r>
              <a:rPr lang="en-IN" b="0" dirty="0">
                <a:solidFill>
                  <a:srgbClr val="225588"/>
                </a:solidFill>
                <a:effectLst/>
                <a:latin typeface="Consolas" panose="020B0609020204030204" pitchFamily="49" charset="0"/>
              </a:rPr>
              <a:t>=</a:t>
            </a:r>
            <a:r>
              <a:rPr lang="en-IN" b="0" dirty="0">
                <a:solidFill>
                  <a:srgbClr val="6688CC"/>
                </a:solidFill>
                <a:effectLst/>
                <a:latin typeface="Consolas" panose="020B0609020204030204" pitchFamily="49" charset="0"/>
              </a:rPr>
              <a:t> </a:t>
            </a:r>
            <a:r>
              <a:rPr lang="en-IN" b="0" dirty="0">
                <a:solidFill>
                  <a:srgbClr val="9966B8"/>
                </a:solidFill>
                <a:effectLst/>
                <a:latin typeface="Consolas" panose="020B0609020204030204" pitchFamily="49" charset="0"/>
              </a:rPr>
              <a:t>input</a:t>
            </a:r>
            <a:r>
              <a:rPr lang="en-IN" b="0" dirty="0">
                <a:solidFill>
                  <a:srgbClr val="6688CC"/>
                </a:solidFill>
                <a:effectLst/>
                <a:latin typeface="Consolas" panose="020B0609020204030204" pitchFamily="49" charset="0"/>
              </a:rPr>
              <a:t>(</a:t>
            </a:r>
            <a:r>
              <a:rPr lang="en-IN" b="0" dirty="0">
                <a:solidFill>
                  <a:srgbClr val="22AA44"/>
                </a:solidFill>
                <a:effectLst/>
                <a:latin typeface="Consolas" panose="020B0609020204030204" pitchFamily="49" charset="0"/>
              </a:rPr>
              <a:t>"Enter password: "</a:t>
            </a:r>
            <a:r>
              <a:rPr lang="en-IN" b="0" dirty="0">
                <a:solidFill>
                  <a:srgbClr val="6688CC"/>
                </a:solidFill>
                <a:effectLst/>
                <a:latin typeface="Consolas" panose="020B0609020204030204" pitchFamily="49" charset="0"/>
              </a:rPr>
              <a:t>)</a:t>
            </a:r>
          </a:p>
          <a:p>
            <a:pPr marL="0" indent="0">
              <a:buNone/>
            </a:pPr>
            <a:r>
              <a:rPr lang="en-IN" b="0" dirty="0">
                <a:solidFill>
                  <a:srgbClr val="6688CC"/>
                </a:solidFill>
                <a:effectLst/>
                <a:latin typeface="Consolas" panose="020B0609020204030204" pitchFamily="49" charset="0"/>
              </a:rPr>
              <a:t>    key </a:t>
            </a:r>
            <a:r>
              <a:rPr lang="en-IN" b="0" dirty="0">
                <a:solidFill>
                  <a:srgbClr val="225588"/>
                </a:solidFill>
                <a:effectLst/>
                <a:latin typeface="Consolas" panose="020B0609020204030204" pitchFamily="49" charset="0"/>
              </a:rPr>
              <a:t>=</a:t>
            </a:r>
            <a:r>
              <a:rPr lang="en-IN" b="0" dirty="0">
                <a:solidFill>
                  <a:srgbClr val="6688CC"/>
                </a:solidFill>
                <a:effectLst/>
                <a:latin typeface="Consolas" panose="020B0609020204030204" pitchFamily="49" charset="0"/>
              </a:rPr>
              <a:t> </a:t>
            </a:r>
            <a:r>
              <a:rPr lang="en-IN" b="0" dirty="0" err="1">
                <a:solidFill>
                  <a:srgbClr val="6688CC"/>
                </a:solidFill>
                <a:effectLst/>
                <a:latin typeface="Consolas" panose="020B0609020204030204" pitchFamily="49" charset="0"/>
              </a:rPr>
              <a:t>generate_key</a:t>
            </a:r>
            <a:r>
              <a:rPr lang="en-IN" b="0" dirty="0">
                <a:solidFill>
                  <a:srgbClr val="6688CC"/>
                </a:solidFill>
                <a:effectLst/>
                <a:latin typeface="Consolas" panose="020B0609020204030204" pitchFamily="49" charset="0"/>
              </a:rPr>
              <a:t>(password)</a:t>
            </a:r>
          </a:p>
          <a:p>
            <a:pPr marL="0" indent="0">
              <a:buNone/>
            </a:pPr>
            <a:br>
              <a:rPr lang="en-IN" b="0" dirty="0">
                <a:solidFill>
                  <a:srgbClr val="6688CC"/>
                </a:solidFill>
                <a:effectLst/>
                <a:latin typeface="Consolas" panose="020B0609020204030204" pitchFamily="49" charset="0"/>
              </a:rPr>
            </a:br>
            <a:r>
              <a:rPr lang="en-IN" b="0" dirty="0">
                <a:solidFill>
                  <a:srgbClr val="6688CC"/>
                </a:solidFill>
                <a:effectLst/>
                <a:latin typeface="Consolas" panose="020B0609020204030204" pitchFamily="49" charset="0"/>
              </a:rPr>
              <a:t>    d </a:t>
            </a:r>
            <a:r>
              <a:rPr lang="en-IN" b="0" dirty="0">
                <a:solidFill>
                  <a:srgbClr val="225588"/>
                </a:solidFill>
                <a:effectLst/>
                <a:latin typeface="Consolas" panose="020B0609020204030204" pitchFamily="49" charset="0"/>
              </a:rPr>
              <a:t>=</a:t>
            </a:r>
            <a:r>
              <a:rPr lang="en-IN" b="0" dirty="0">
                <a:solidFill>
                  <a:srgbClr val="6688CC"/>
                </a:solidFill>
                <a:effectLst/>
                <a:latin typeface="Consolas" panose="020B0609020204030204" pitchFamily="49" charset="0"/>
              </a:rPr>
              <a:t> {</a:t>
            </a:r>
            <a:r>
              <a:rPr lang="en-IN" b="0" dirty="0">
                <a:solidFill>
                  <a:srgbClr val="9966B8"/>
                </a:solidFill>
                <a:effectLst/>
                <a:latin typeface="Consolas" panose="020B0609020204030204" pitchFamily="49" charset="0"/>
              </a:rPr>
              <a:t>chr</a:t>
            </a:r>
            <a:r>
              <a:rPr lang="en-IN" b="0" dirty="0">
                <a:solidFill>
                  <a:srgbClr val="6688CC"/>
                </a:solidFill>
                <a:effectLst/>
                <a:latin typeface="Consolas" panose="020B0609020204030204" pitchFamily="49" charset="0"/>
              </a:rPr>
              <a:t>(</a:t>
            </a:r>
            <a:r>
              <a:rPr lang="en-IN" b="0" dirty="0" err="1">
                <a:solidFill>
                  <a:srgbClr val="6688CC"/>
                </a:solidFill>
                <a:effectLst/>
                <a:latin typeface="Consolas" panose="020B0609020204030204" pitchFamily="49" charset="0"/>
              </a:rPr>
              <a:t>i</a:t>
            </a:r>
            <a:r>
              <a:rPr lang="en-IN" b="0" dirty="0">
                <a:solidFill>
                  <a:srgbClr val="6688CC"/>
                </a:solidFill>
                <a:effectLst/>
                <a:latin typeface="Consolas" panose="020B0609020204030204" pitchFamily="49" charset="0"/>
              </a:rPr>
              <a:t>): </a:t>
            </a:r>
            <a:r>
              <a:rPr lang="en-IN" b="0" dirty="0" err="1">
                <a:solidFill>
                  <a:srgbClr val="6688CC"/>
                </a:solidFill>
                <a:effectLst/>
                <a:latin typeface="Consolas" panose="020B0609020204030204" pitchFamily="49" charset="0"/>
              </a:rPr>
              <a:t>i</a:t>
            </a:r>
            <a:r>
              <a:rPr lang="en-IN" b="0" dirty="0">
                <a:solidFill>
                  <a:srgbClr val="6688CC"/>
                </a:solidFill>
                <a:effectLst/>
                <a:latin typeface="Consolas" panose="020B0609020204030204" pitchFamily="49" charset="0"/>
              </a:rPr>
              <a:t> </a:t>
            </a:r>
            <a:r>
              <a:rPr lang="en-IN" b="0" dirty="0">
                <a:solidFill>
                  <a:srgbClr val="225588"/>
                </a:solidFill>
                <a:effectLst/>
                <a:latin typeface="Consolas" panose="020B0609020204030204" pitchFamily="49" charset="0"/>
              </a:rPr>
              <a:t>for</a:t>
            </a:r>
            <a:r>
              <a:rPr lang="en-IN" b="0" dirty="0">
                <a:solidFill>
                  <a:srgbClr val="6688CC"/>
                </a:solidFill>
                <a:effectLst/>
                <a:latin typeface="Consolas" panose="020B0609020204030204" pitchFamily="49" charset="0"/>
              </a:rPr>
              <a:t> </a:t>
            </a:r>
            <a:r>
              <a:rPr lang="en-IN" b="0" dirty="0" err="1">
                <a:solidFill>
                  <a:srgbClr val="6688CC"/>
                </a:solidFill>
                <a:effectLst/>
                <a:latin typeface="Consolas" panose="020B0609020204030204" pitchFamily="49" charset="0"/>
              </a:rPr>
              <a:t>i</a:t>
            </a:r>
            <a:r>
              <a:rPr lang="en-IN" b="0" dirty="0">
                <a:solidFill>
                  <a:srgbClr val="6688CC"/>
                </a:solidFill>
                <a:effectLst/>
                <a:latin typeface="Consolas" panose="020B0609020204030204" pitchFamily="49" charset="0"/>
              </a:rPr>
              <a:t> </a:t>
            </a:r>
            <a:r>
              <a:rPr lang="en-IN" b="0" dirty="0">
                <a:solidFill>
                  <a:srgbClr val="225588"/>
                </a:solidFill>
                <a:effectLst/>
                <a:latin typeface="Consolas" panose="020B0609020204030204" pitchFamily="49" charset="0"/>
              </a:rPr>
              <a:t>in</a:t>
            </a:r>
            <a:r>
              <a:rPr lang="en-IN" b="0" dirty="0">
                <a:solidFill>
                  <a:srgbClr val="6688CC"/>
                </a:solidFill>
                <a:effectLst/>
                <a:latin typeface="Consolas" panose="020B0609020204030204" pitchFamily="49" charset="0"/>
              </a:rPr>
              <a:t> </a:t>
            </a:r>
            <a:r>
              <a:rPr lang="en-IN" b="0" dirty="0">
                <a:solidFill>
                  <a:srgbClr val="9966B8"/>
                </a:solidFill>
                <a:effectLst/>
                <a:latin typeface="Consolas" panose="020B0609020204030204" pitchFamily="49" charset="0"/>
              </a:rPr>
              <a:t>range</a:t>
            </a:r>
            <a:r>
              <a:rPr lang="en-IN" b="0" dirty="0">
                <a:solidFill>
                  <a:srgbClr val="6688CC"/>
                </a:solidFill>
                <a:effectLst/>
                <a:latin typeface="Consolas" panose="020B0609020204030204" pitchFamily="49" charset="0"/>
              </a:rPr>
              <a:t>(</a:t>
            </a:r>
            <a:r>
              <a:rPr lang="en-IN" b="0" dirty="0">
                <a:solidFill>
                  <a:srgbClr val="F280D0"/>
                </a:solidFill>
                <a:effectLst/>
                <a:latin typeface="Consolas" panose="020B0609020204030204" pitchFamily="49" charset="0"/>
              </a:rPr>
              <a:t>255</a:t>
            </a:r>
            <a:r>
              <a:rPr lang="en-IN" b="0" dirty="0">
                <a:solidFill>
                  <a:srgbClr val="6688CC"/>
                </a:solidFill>
                <a:effectLst/>
                <a:latin typeface="Consolas" panose="020B0609020204030204" pitchFamily="49" charset="0"/>
              </a:rPr>
              <a:t>)}</a:t>
            </a:r>
          </a:p>
          <a:p>
            <a:pPr marL="0" indent="0">
              <a:buNone/>
            </a:pPr>
            <a:r>
              <a:rPr lang="en-IN" b="0" dirty="0">
                <a:solidFill>
                  <a:srgbClr val="6688CC"/>
                </a:solidFill>
                <a:effectLst/>
                <a:latin typeface="Consolas" panose="020B0609020204030204" pitchFamily="49" charset="0"/>
              </a:rPr>
              <a:t>    c </a:t>
            </a:r>
            <a:r>
              <a:rPr lang="en-IN" b="0" dirty="0">
                <a:solidFill>
                  <a:srgbClr val="225588"/>
                </a:solidFill>
                <a:effectLst/>
                <a:latin typeface="Consolas" panose="020B0609020204030204" pitchFamily="49" charset="0"/>
              </a:rPr>
              <a:t>=</a:t>
            </a:r>
            <a:r>
              <a:rPr lang="en-IN" b="0" dirty="0">
                <a:solidFill>
                  <a:srgbClr val="6688CC"/>
                </a:solidFill>
                <a:effectLst/>
                <a:latin typeface="Consolas" panose="020B0609020204030204" pitchFamily="49" charset="0"/>
              </a:rPr>
              <a:t> {</a:t>
            </a:r>
            <a:r>
              <a:rPr lang="en-IN" b="0" dirty="0" err="1">
                <a:solidFill>
                  <a:srgbClr val="6688CC"/>
                </a:solidFill>
                <a:effectLst/>
                <a:latin typeface="Consolas" panose="020B0609020204030204" pitchFamily="49" charset="0"/>
              </a:rPr>
              <a:t>i</a:t>
            </a:r>
            <a:r>
              <a:rPr lang="en-IN" b="0" dirty="0">
                <a:solidFill>
                  <a:srgbClr val="6688CC"/>
                </a:solidFill>
                <a:effectLst/>
                <a:latin typeface="Consolas" panose="020B0609020204030204" pitchFamily="49" charset="0"/>
              </a:rPr>
              <a:t>: </a:t>
            </a:r>
            <a:r>
              <a:rPr lang="en-IN" b="0" dirty="0">
                <a:solidFill>
                  <a:srgbClr val="9966B8"/>
                </a:solidFill>
                <a:effectLst/>
                <a:latin typeface="Consolas" panose="020B0609020204030204" pitchFamily="49" charset="0"/>
              </a:rPr>
              <a:t>chr</a:t>
            </a:r>
            <a:r>
              <a:rPr lang="en-IN" b="0" dirty="0">
                <a:solidFill>
                  <a:srgbClr val="6688CC"/>
                </a:solidFill>
                <a:effectLst/>
                <a:latin typeface="Consolas" panose="020B0609020204030204" pitchFamily="49" charset="0"/>
              </a:rPr>
              <a:t>(</a:t>
            </a:r>
            <a:r>
              <a:rPr lang="en-IN" b="0" dirty="0" err="1">
                <a:solidFill>
                  <a:srgbClr val="6688CC"/>
                </a:solidFill>
                <a:effectLst/>
                <a:latin typeface="Consolas" panose="020B0609020204030204" pitchFamily="49" charset="0"/>
              </a:rPr>
              <a:t>i</a:t>
            </a:r>
            <a:r>
              <a:rPr lang="en-IN" b="0" dirty="0">
                <a:solidFill>
                  <a:srgbClr val="6688CC"/>
                </a:solidFill>
                <a:effectLst/>
                <a:latin typeface="Consolas" panose="020B0609020204030204" pitchFamily="49" charset="0"/>
              </a:rPr>
              <a:t>) </a:t>
            </a:r>
            <a:r>
              <a:rPr lang="en-IN" b="0" dirty="0">
                <a:solidFill>
                  <a:srgbClr val="225588"/>
                </a:solidFill>
                <a:effectLst/>
                <a:latin typeface="Consolas" panose="020B0609020204030204" pitchFamily="49" charset="0"/>
              </a:rPr>
              <a:t>for</a:t>
            </a:r>
            <a:r>
              <a:rPr lang="en-IN" b="0" dirty="0">
                <a:solidFill>
                  <a:srgbClr val="6688CC"/>
                </a:solidFill>
                <a:effectLst/>
                <a:latin typeface="Consolas" panose="020B0609020204030204" pitchFamily="49" charset="0"/>
              </a:rPr>
              <a:t> </a:t>
            </a:r>
            <a:r>
              <a:rPr lang="en-IN" b="0" dirty="0" err="1">
                <a:solidFill>
                  <a:srgbClr val="6688CC"/>
                </a:solidFill>
                <a:effectLst/>
                <a:latin typeface="Consolas" panose="020B0609020204030204" pitchFamily="49" charset="0"/>
              </a:rPr>
              <a:t>i</a:t>
            </a:r>
            <a:r>
              <a:rPr lang="en-IN" b="0" dirty="0">
                <a:solidFill>
                  <a:srgbClr val="6688CC"/>
                </a:solidFill>
                <a:effectLst/>
                <a:latin typeface="Consolas" panose="020B0609020204030204" pitchFamily="49" charset="0"/>
              </a:rPr>
              <a:t> </a:t>
            </a:r>
            <a:r>
              <a:rPr lang="en-IN" b="0" dirty="0">
                <a:solidFill>
                  <a:srgbClr val="225588"/>
                </a:solidFill>
                <a:effectLst/>
                <a:latin typeface="Consolas" panose="020B0609020204030204" pitchFamily="49" charset="0"/>
              </a:rPr>
              <a:t>in</a:t>
            </a:r>
            <a:r>
              <a:rPr lang="en-IN" b="0" dirty="0">
                <a:solidFill>
                  <a:srgbClr val="6688CC"/>
                </a:solidFill>
                <a:effectLst/>
                <a:latin typeface="Consolas" panose="020B0609020204030204" pitchFamily="49" charset="0"/>
              </a:rPr>
              <a:t> </a:t>
            </a:r>
            <a:r>
              <a:rPr lang="en-IN" b="0" dirty="0">
                <a:solidFill>
                  <a:srgbClr val="9966B8"/>
                </a:solidFill>
                <a:effectLst/>
                <a:latin typeface="Consolas" panose="020B0609020204030204" pitchFamily="49" charset="0"/>
              </a:rPr>
              <a:t>range</a:t>
            </a:r>
            <a:r>
              <a:rPr lang="en-IN" b="0" dirty="0">
                <a:solidFill>
                  <a:srgbClr val="6688CC"/>
                </a:solidFill>
                <a:effectLst/>
                <a:latin typeface="Consolas" panose="020B0609020204030204" pitchFamily="49" charset="0"/>
              </a:rPr>
              <a:t>(</a:t>
            </a:r>
            <a:r>
              <a:rPr lang="en-IN" b="0" dirty="0">
                <a:solidFill>
                  <a:srgbClr val="F280D0"/>
                </a:solidFill>
                <a:effectLst/>
                <a:latin typeface="Consolas" panose="020B0609020204030204" pitchFamily="49" charset="0"/>
              </a:rPr>
              <a:t>255</a:t>
            </a:r>
            <a:r>
              <a:rPr lang="en-IN" b="0" dirty="0">
                <a:solidFill>
                  <a:srgbClr val="6688CC"/>
                </a:solidFill>
                <a:effectLst/>
                <a:latin typeface="Consolas" panose="020B0609020204030204" pitchFamily="49" charset="0"/>
              </a:rPr>
              <a:t>)}</a:t>
            </a:r>
          </a:p>
          <a:p>
            <a:pPr marL="0" indent="0">
              <a:buNone/>
            </a:pPr>
            <a:br>
              <a:rPr lang="en-IN" b="0" dirty="0">
                <a:solidFill>
                  <a:srgbClr val="6688CC"/>
                </a:solidFill>
                <a:effectLst/>
                <a:latin typeface="Consolas" panose="020B0609020204030204" pitchFamily="49" charset="0"/>
              </a:rPr>
            </a:br>
            <a:r>
              <a:rPr lang="en-IN" b="0" dirty="0">
                <a:solidFill>
                  <a:srgbClr val="6688CC"/>
                </a:solidFill>
                <a:effectLst/>
                <a:latin typeface="Consolas" panose="020B0609020204030204" pitchFamily="49" charset="0"/>
              </a:rPr>
              <a:t>    m </a:t>
            </a:r>
            <a:r>
              <a:rPr lang="en-IN" b="0" dirty="0">
                <a:solidFill>
                  <a:srgbClr val="225588"/>
                </a:solidFill>
                <a:effectLst/>
                <a:latin typeface="Consolas" panose="020B0609020204030204" pitchFamily="49" charset="0"/>
              </a:rPr>
              <a:t>=</a:t>
            </a:r>
            <a:r>
              <a:rPr lang="en-IN" b="0" dirty="0">
                <a:solidFill>
                  <a:srgbClr val="6688CC"/>
                </a:solidFill>
                <a:effectLst/>
                <a:latin typeface="Consolas" panose="020B0609020204030204" pitchFamily="49" charset="0"/>
              </a:rPr>
              <a:t> n </a:t>
            </a:r>
            <a:r>
              <a:rPr lang="en-IN" b="0" dirty="0">
                <a:solidFill>
                  <a:srgbClr val="225588"/>
                </a:solidFill>
                <a:effectLst/>
                <a:latin typeface="Consolas" panose="020B0609020204030204" pitchFamily="49" charset="0"/>
              </a:rPr>
              <a:t>=</a:t>
            </a:r>
            <a:r>
              <a:rPr lang="en-IN" b="0" dirty="0">
                <a:solidFill>
                  <a:srgbClr val="6688CC"/>
                </a:solidFill>
                <a:effectLst/>
                <a:latin typeface="Consolas" panose="020B0609020204030204" pitchFamily="49" charset="0"/>
              </a:rPr>
              <a:t> z </a:t>
            </a:r>
            <a:r>
              <a:rPr lang="en-IN" b="0" dirty="0">
                <a:solidFill>
                  <a:srgbClr val="225588"/>
                </a:solidFill>
                <a:effectLst/>
                <a:latin typeface="Consolas" panose="020B0609020204030204" pitchFamily="49" charset="0"/>
              </a:rPr>
              <a:t>=</a:t>
            </a:r>
            <a:r>
              <a:rPr lang="en-IN" b="0" dirty="0">
                <a:solidFill>
                  <a:srgbClr val="6688CC"/>
                </a:solidFill>
                <a:effectLst/>
                <a:latin typeface="Consolas" panose="020B0609020204030204" pitchFamily="49" charset="0"/>
              </a:rPr>
              <a:t> </a:t>
            </a:r>
            <a:r>
              <a:rPr lang="en-IN" b="0" dirty="0">
                <a:solidFill>
                  <a:srgbClr val="F280D0"/>
                </a:solidFill>
                <a:effectLst/>
                <a:latin typeface="Consolas" panose="020B0609020204030204" pitchFamily="49" charset="0"/>
              </a:rPr>
              <a:t>0</a:t>
            </a:r>
            <a:endParaRPr lang="en-IN" b="0" dirty="0">
              <a:solidFill>
                <a:srgbClr val="6688CC"/>
              </a:solidFill>
              <a:effectLst/>
              <a:latin typeface="Consolas" panose="020B0609020204030204" pitchFamily="49" charset="0"/>
            </a:endParaRPr>
          </a:p>
          <a:p>
            <a:pPr marL="0" indent="0">
              <a:buNone/>
            </a:pPr>
            <a:br>
              <a:rPr lang="en-IN" b="0" dirty="0">
                <a:solidFill>
                  <a:srgbClr val="6688CC"/>
                </a:solidFill>
                <a:effectLst/>
                <a:latin typeface="Consolas" panose="020B0609020204030204" pitchFamily="49" charset="0"/>
              </a:rPr>
            </a:br>
            <a:r>
              <a:rPr lang="en-IN" b="0" dirty="0">
                <a:solidFill>
                  <a:srgbClr val="6688CC"/>
                </a:solidFill>
                <a:effectLst/>
                <a:latin typeface="Consolas" panose="020B0609020204030204" pitchFamily="49" charset="0"/>
              </a:rPr>
              <a:t>    </a:t>
            </a:r>
            <a:r>
              <a:rPr lang="en-IN" b="0" dirty="0">
                <a:solidFill>
                  <a:srgbClr val="225588"/>
                </a:solidFill>
                <a:effectLst/>
                <a:latin typeface="Consolas" panose="020B0609020204030204" pitchFamily="49" charset="0"/>
              </a:rPr>
              <a:t>for</a:t>
            </a:r>
            <a:r>
              <a:rPr lang="en-IN" b="0" dirty="0">
                <a:solidFill>
                  <a:srgbClr val="6688CC"/>
                </a:solidFill>
                <a:effectLst/>
                <a:latin typeface="Consolas" panose="020B0609020204030204" pitchFamily="49" charset="0"/>
              </a:rPr>
              <a:t> </a:t>
            </a:r>
            <a:r>
              <a:rPr lang="en-IN" b="0" dirty="0" err="1">
                <a:solidFill>
                  <a:srgbClr val="6688CC"/>
                </a:solidFill>
                <a:effectLst/>
                <a:latin typeface="Consolas" panose="020B0609020204030204" pitchFamily="49" charset="0"/>
              </a:rPr>
              <a:t>i</a:t>
            </a:r>
            <a:r>
              <a:rPr lang="en-IN" b="0" dirty="0">
                <a:solidFill>
                  <a:srgbClr val="6688CC"/>
                </a:solidFill>
                <a:effectLst/>
                <a:latin typeface="Consolas" panose="020B0609020204030204" pitchFamily="49" charset="0"/>
              </a:rPr>
              <a:t> </a:t>
            </a:r>
            <a:r>
              <a:rPr lang="en-IN" b="0" dirty="0">
                <a:solidFill>
                  <a:srgbClr val="225588"/>
                </a:solidFill>
                <a:effectLst/>
                <a:latin typeface="Consolas" panose="020B0609020204030204" pitchFamily="49" charset="0"/>
              </a:rPr>
              <a:t>in</a:t>
            </a:r>
            <a:r>
              <a:rPr lang="en-IN" b="0" dirty="0">
                <a:solidFill>
                  <a:srgbClr val="6688CC"/>
                </a:solidFill>
                <a:effectLst/>
                <a:latin typeface="Consolas" panose="020B0609020204030204" pitchFamily="49" charset="0"/>
              </a:rPr>
              <a:t> </a:t>
            </a:r>
            <a:r>
              <a:rPr lang="en-IN" b="0" dirty="0">
                <a:solidFill>
                  <a:srgbClr val="9966B8"/>
                </a:solidFill>
                <a:effectLst/>
                <a:latin typeface="Consolas" panose="020B0609020204030204" pitchFamily="49" charset="0"/>
              </a:rPr>
              <a:t>range</a:t>
            </a:r>
            <a:r>
              <a:rPr lang="en-IN" b="0" dirty="0">
                <a:solidFill>
                  <a:srgbClr val="6688CC"/>
                </a:solidFill>
                <a:effectLst/>
                <a:latin typeface="Consolas" panose="020B0609020204030204" pitchFamily="49" charset="0"/>
              </a:rPr>
              <a:t>(</a:t>
            </a:r>
            <a:r>
              <a:rPr lang="en-IN" b="0" dirty="0" err="1">
                <a:solidFill>
                  <a:srgbClr val="9966B8"/>
                </a:solidFill>
                <a:effectLst/>
                <a:latin typeface="Consolas" panose="020B0609020204030204" pitchFamily="49" charset="0"/>
              </a:rPr>
              <a:t>len</a:t>
            </a:r>
            <a:r>
              <a:rPr lang="en-IN" b="0" dirty="0">
                <a:solidFill>
                  <a:srgbClr val="6688CC"/>
                </a:solidFill>
                <a:effectLst/>
                <a:latin typeface="Consolas" panose="020B0609020204030204" pitchFamily="49" charset="0"/>
              </a:rPr>
              <a:t>(</a:t>
            </a:r>
            <a:r>
              <a:rPr lang="en-IN" b="0" dirty="0" err="1">
                <a:solidFill>
                  <a:srgbClr val="6688CC"/>
                </a:solidFill>
                <a:effectLst/>
                <a:latin typeface="Consolas" panose="020B0609020204030204" pitchFamily="49" charset="0"/>
              </a:rPr>
              <a:t>msg</a:t>
            </a:r>
            <a:r>
              <a:rPr lang="en-IN" b="0" dirty="0">
                <a:solidFill>
                  <a:srgbClr val="6688CC"/>
                </a:solidFill>
                <a:effectLst/>
                <a:latin typeface="Consolas" panose="020B0609020204030204" pitchFamily="49" charset="0"/>
              </a:rPr>
              <a:t>)):</a:t>
            </a:r>
          </a:p>
          <a:p>
            <a:pPr marL="0" indent="0">
              <a:buNone/>
            </a:pPr>
            <a:r>
              <a:rPr lang="en-IN" b="0" dirty="0">
                <a:solidFill>
                  <a:srgbClr val="6688CC"/>
                </a:solidFill>
                <a:effectLst/>
                <a:latin typeface="Consolas" panose="020B0609020204030204" pitchFamily="49" charset="0"/>
              </a:rPr>
              <a:t>        </a:t>
            </a:r>
            <a:r>
              <a:rPr lang="en-IN" b="0" dirty="0" err="1">
                <a:solidFill>
                  <a:srgbClr val="6688CC"/>
                </a:solidFill>
                <a:effectLst/>
                <a:latin typeface="Consolas" panose="020B0609020204030204" pitchFamily="49" charset="0"/>
              </a:rPr>
              <a:t>img</a:t>
            </a:r>
            <a:r>
              <a:rPr lang="en-IN" b="0" dirty="0">
                <a:solidFill>
                  <a:srgbClr val="6688CC"/>
                </a:solidFill>
                <a:effectLst/>
                <a:latin typeface="Consolas" panose="020B0609020204030204" pitchFamily="49" charset="0"/>
              </a:rPr>
              <a:t>[n, m, z] </a:t>
            </a:r>
            <a:r>
              <a:rPr lang="en-IN" b="0" dirty="0">
                <a:solidFill>
                  <a:srgbClr val="225588"/>
                </a:solidFill>
                <a:effectLst/>
                <a:latin typeface="Consolas" panose="020B0609020204030204" pitchFamily="49" charset="0"/>
              </a:rPr>
              <a:t>=</a:t>
            </a:r>
            <a:r>
              <a:rPr lang="en-IN" b="0" dirty="0">
                <a:solidFill>
                  <a:srgbClr val="6688CC"/>
                </a:solidFill>
                <a:effectLst/>
                <a:latin typeface="Consolas" panose="020B0609020204030204" pitchFamily="49" charset="0"/>
              </a:rPr>
              <a:t> (d[</a:t>
            </a:r>
            <a:r>
              <a:rPr lang="en-IN" b="0" dirty="0" err="1">
                <a:solidFill>
                  <a:srgbClr val="6688CC"/>
                </a:solidFill>
                <a:effectLst/>
                <a:latin typeface="Consolas" panose="020B0609020204030204" pitchFamily="49" charset="0"/>
              </a:rPr>
              <a:t>msg</a:t>
            </a:r>
            <a:r>
              <a:rPr lang="en-IN" b="0" dirty="0">
                <a:solidFill>
                  <a:srgbClr val="6688CC"/>
                </a:solidFill>
                <a:effectLst/>
                <a:latin typeface="Consolas" panose="020B0609020204030204" pitchFamily="49" charset="0"/>
              </a:rPr>
              <a:t>[</a:t>
            </a:r>
            <a:r>
              <a:rPr lang="en-IN" b="0" dirty="0" err="1">
                <a:solidFill>
                  <a:srgbClr val="6688CC"/>
                </a:solidFill>
                <a:effectLst/>
                <a:latin typeface="Consolas" panose="020B0609020204030204" pitchFamily="49" charset="0"/>
              </a:rPr>
              <a:t>i</a:t>
            </a:r>
            <a:r>
              <a:rPr lang="en-IN" b="0" dirty="0">
                <a:solidFill>
                  <a:srgbClr val="6688CC"/>
                </a:solidFill>
                <a:effectLst/>
                <a:latin typeface="Consolas" panose="020B0609020204030204" pitchFamily="49" charset="0"/>
              </a:rPr>
              <a:t>]] </a:t>
            </a:r>
            <a:r>
              <a:rPr lang="en-IN" b="0" dirty="0">
                <a:solidFill>
                  <a:srgbClr val="225588"/>
                </a:solidFill>
                <a:effectLst/>
                <a:latin typeface="Consolas" panose="020B0609020204030204" pitchFamily="49" charset="0"/>
              </a:rPr>
              <a:t>+</a:t>
            </a:r>
            <a:r>
              <a:rPr lang="en-IN" b="0" dirty="0">
                <a:solidFill>
                  <a:srgbClr val="6688CC"/>
                </a:solidFill>
                <a:effectLst/>
                <a:latin typeface="Consolas" panose="020B0609020204030204" pitchFamily="49" charset="0"/>
              </a:rPr>
              <a:t> key) </a:t>
            </a:r>
            <a:r>
              <a:rPr lang="en-IN" b="0" dirty="0">
                <a:solidFill>
                  <a:srgbClr val="225588"/>
                </a:solidFill>
                <a:effectLst/>
                <a:latin typeface="Consolas" panose="020B0609020204030204" pitchFamily="49" charset="0"/>
              </a:rPr>
              <a:t>%</a:t>
            </a:r>
            <a:r>
              <a:rPr lang="en-IN" b="0" dirty="0">
                <a:solidFill>
                  <a:srgbClr val="6688CC"/>
                </a:solidFill>
                <a:effectLst/>
                <a:latin typeface="Consolas" panose="020B0609020204030204" pitchFamily="49" charset="0"/>
              </a:rPr>
              <a:t> </a:t>
            </a:r>
            <a:r>
              <a:rPr lang="en-IN" b="0" dirty="0">
                <a:solidFill>
                  <a:srgbClr val="F280D0"/>
                </a:solidFill>
                <a:effectLst/>
                <a:latin typeface="Consolas" panose="020B0609020204030204" pitchFamily="49" charset="0"/>
              </a:rPr>
              <a:t>256</a:t>
            </a:r>
            <a:endParaRPr lang="en-IN" b="0" dirty="0">
              <a:solidFill>
                <a:srgbClr val="6688CC"/>
              </a:solidFill>
              <a:effectLst/>
              <a:latin typeface="Consolas" panose="020B0609020204030204" pitchFamily="49" charset="0"/>
            </a:endParaRPr>
          </a:p>
          <a:p>
            <a:pPr marL="0" indent="0">
              <a:buNone/>
            </a:pPr>
            <a:r>
              <a:rPr lang="en-IN" b="0" dirty="0">
                <a:solidFill>
                  <a:srgbClr val="6688CC"/>
                </a:solidFill>
                <a:effectLst/>
                <a:latin typeface="Consolas" panose="020B0609020204030204" pitchFamily="49" charset="0"/>
              </a:rPr>
              <a:t>        n </a:t>
            </a:r>
            <a:r>
              <a:rPr lang="en-IN" b="0" dirty="0">
                <a:solidFill>
                  <a:srgbClr val="225588"/>
                </a:solidFill>
                <a:effectLst/>
                <a:latin typeface="Consolas" panose="020B0609020204030204" pitchFamily="49" charset="0"/>
              </a:rPr>
              <a:t>+=</a:t>
            </a:r>
            <a:r>
              <a:rPr lang="en-IN" b="0" dirty="0">
                <a:solidFill>
                  <a:srgbClr val="6688CC"/>
                </a:solidFill>
                <a:effectLst/>
                <a:latin typeface="Consolas" panose="020B0609020204030204" pitchFamily="49" charset="0"/>
              </a:rPr>
              <a:t> </a:t>
            </a:r>
            <a:r>
              <a:rPr lang="en-IN" b="0" dirty="0">
                <a:solidFill>
                  <a:srgbClr val="F280D0"/>
                </a:solidFill>
                <a:effectLst/>
                <a:latin typeface="Consolas" panose="020B0609020204030204" pitchFamily="49" charset="0"/>
              </a:rPr>
              <a:t>1</a:t>
            </a:r>
            <a:endParaRPr lang="en-IN" b="0" dirty="0">
              <a:solidFill>
                <a:srgbClr val="6688CC"/>
              </a:solidFill>
              <a:effectLst/>
              <a:latin typeface="Consolas" panose="020B0609020204030204" pitchFamily="49" charset="0"/>
            </a:endParaRPr>
          </a:p>
          <a:p>
            <a:pPr marL="0" indent="0">
              <a:buNone/>
            </a:pPr>
            <a:r>
              <a:rPr lang="en-IN" b="0" dirty="0">
                <a:solidFill>
                  <a:srgbClr val="6688CC"/>
                </a:solidFill>
                <a:effectLst/>
                <a:latin typeface="Consolas" panose="020B0609020204030204" pitchFamily="49" charset="0"/>
              </a:rPr>
              <a:t>        m </a:t>
            </a:r>
            <a:r>
              <a:rPr lang="en-IN" b="0" dirty="0">
                <a:solidFill>
                  <a:srgbClr val="225588"/>
                </a:solidFill>
                <a:effectLst/>
                <a:latin typeface="Consolas" panose="020B0609020204030204" pitchFamily="49" charset="0"/>
              </a:rPr>
              <a:t>+=</a:t>
            </a:r>
            <a:r>
              <a:rPr lang="en-IN" b="0" dirty="0">
                <a:solidFill>
                  <a:srgbClr val="6688CC"/>
                </a:solidFill>
                <a:effectLst/>
                <a:latin typeface="Consolas" panose="020B0609020204030204" pitchFamily="49" charset="0"/>
              </a:rPr>
              <a:t> </a:t>
            </a:r>
            <a:r>
              <a:rPr lang="en-IN" b="0" dirty="0">
                <a:solidFill>
                  <a:srgbClr val="F280D0"/>
                </a:solidFill>
                <a:effectLst/>
                <a:latin typeface="Consolas" panose="020B0609020204030204" pitchFamily="49" charset="0"/>
              </a:rPr>
              <a:t>1</a:t>
            </a:r>
            <a:endParaRPr lang="en-IN" b="0" dirty="0">
              <a:solidFill>
                <a:srgbClr val="6688CC"/>
              </a:solidFill>
              <a:effectLst/>
              <a:latin typeface="Consolas" panose="020B0609020204030204" pitchFamily="49" charset="0"/>
            </a:endParaRPr>
          </a:p>
          <a:p>
            <a:pPr marL="0" indent="0">
              <a:buNone/>
            </a:pPr>
            <a:r>
              <a:rPr lang="en-IN" b="0" dirty="0">
                <a:solidFill>
                  <a:srgbClr val="6688CC"/>
                </a:solidFill>
                <a:effectLst/>
                <a:latin typeface="Consolas" panose="020B0609020204030204" pitchFamily="49" charset="0"/>
              </a:rPr>
              <a:t>        z </a:t>
            </a:r>
            <a:r>
              <a:rPr lang="en-IN" b="0" dirty="0">
                <a:solidFill>
                  <a:srgbClr val="225588"/>
                </a:solidFill>
                <a:effectLst/>
                <a:latin typeface="Consolas" panose="020B0609020204030204" pitchFamily="49" charset="0"/>
              </a:rPr>
              <a:t>=</a:t>
            </a:r>
            <a:r>
              <a:rPr lang="en-IN" b="0" dirty="0">
                <a:solidFill>
                  <a:srgbClr val="6688CC"/>
                </a:solidFill>
                <a:effectLst/>
                <a:latin typeface="Consolas" panose="020B0609020204030204" pitchFamily="49" charset="0"/>
              </a:rPr>
              <a:t> (z </a:t>
            </a:r>
            <a:r>
              <a:rPr lang="en-IN" b="0" dirty="0">
                <a:solidFill>
                  <a:srgbClr val="225588"/>
                </a:solidFill>
                <a:effectLst/>
                <a:latin typeface="Consolas" panose="020B0609020204030204" pitchFamily="49" charset="0"/>
              </a:rPr>
              <a:t>+</a:t>
            </a:r>
            <a:r>
              <a:rPr lang="en-IN" b="0" dirty="0">
                <a:solidFill>
                  <a:srgbClr val="6688CC"/>
                </a:solidFill>
                <a:effectLst/>
                <a:latin typeface="Consolas" panose="020B0609020204030204" pitchFamily="49" charset="0"/>
              </a:rPr>
              <a:t> </a:t>
            </a:r>
            <a:r>
              <a:rPr lang="en-IN" b="0" dirty="0">
                <a:solidFill>
                  <a:srgbClr val="F280D0"/>
                </a:solidFill>
                <a:effectLst/>
                <a:latin typeface="Consolas" panose="020B0609020204030204" pitchFamily="49" charset="0"/>
              </a:rPr>
              <a:t>1</a:t>
            </a:r>
            <a:r>
              <a:rPr lang="en-IN" b="0" dirty="0">
                <a:solidFill>
                  <a:srgbClr val="6688CC"/>
                </a:solidFill>
                <a:effectLst/>
                <a:latin typeface="Consolas" panose="020B0609020204030204" pitchFamily="49" charset="0"/>
              </a:rPr>
              <a:t>) </a:t>
            </a:r>
            <a:r>
              <a:rPr lang="en-IN" b="0" dirty="0">
                <a:solidFill>
                  <a:srgbClr val="225588"/>
                </a:solidFill>
                <a:effectLst/>
                <a:latin typeface="Consolas" panose="020B0609020204030204" pitchFamily="49" charset="0"/>
              </a:rPr>
              <a:t>%</a:t>
            </a:r>
            <a:r>
              <a:rPr lang="en-IN" b="0" dirty="0">
                <a:solidFill>
                  <a:srgbClr val="6688CC"/>
                </a:solidFill>
                <a:effectLst/>
                <a:latin typeface="Consolas" panose="020B0609020204030204" pitchFamily="49" charset="0"/>
              </a:rPr>
              <a:t> </a:t>
            </a:r>
            <a:r>
              <a:rPr lang="en-IN" b="0" dirty="0">
                <a:solidFill>
                  <a:srgbClr val="F280D0"/>
                </a:solidFill>
                <a:effectLst/>
                <a:latin typeface="Consolas" panose="020B0609020204030204" pitchFamily="49" charset="0"/>
              </a:rPr>
              <a:t>3</a:t>
            </a:r>
            <a:endParaRPr lang="en-IN" b="0" dirty="0">
              <a:solidFill>
                <a:srgbClr val="6688CC"/>
              </a:solidFill>
              <a:effectLst/>
              <a:latin typeface="Consolas" panose="020B0609020204030204" pitchFamily="49" charset="0"/>
            </a:endParaRPr>
          </a:p>
          <a:p>
            <a:pPr marL="0" indent="0">
              <a:buNone/>
            </a:pPr>
            <a:br>
              <a:rPr lang="en-IN" b="0" dirty="0">
                <a:solidFill>
                  <a:srgbClr val="6688CC"/>
                </a:solidFill>
                <a:effectLst/>
                <a:latin typeface="Consolas" panose="020B0609020204030204" pitchFamily="49" charset="0"/>
              </a:rPr>
            </a:br>
            <a:r>
              <a:rPr lang="en-IN" b="0" dirty="0">
                <a:solidFill>
                  <a:srgbClr val="6688CC"/>
                </a:solidFill>
                <a:effectLst/>
                <a:latin typeface="Consolas" panose="020B0609020204030204" pitchFamily="49" charset="0"/>
              </a:rPr>
              <a:t>   </a:t>
            </a:r>
          </a:p>
        </p:txBody>
      </p:sp>
    </p:spTree>
    <p:extLst>
      <p:ext uri="{BB962C8B-B14F-4D97-AF65-F5344CB8AC3E}">
        <p14:creationId xmlns:p14="http://schemas.microsoft.com/office/powerpoint/2010/main" val="15988735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1750033" y="307671"/>
            <a:ext cx="11029615" cy="5892799"/>
          </a:xfrm>
        </p:spPr>
        <p:txBody>
          <a:bodyPr>
            <a:noAutofit/>
          </a:bodyPr>
          <a:lstStyle/>
          <a:p>
            <a:pPr marL="0" indent="0">
              <a:buNone/>
            </a:pPr>
            <a:r>
              <a:rPr lang="en-IN" sz="1600" b="0" dirty="0">
                <a:solidFill>
                  <a:srgbClr val="6688CC"/>
                </a:solidFill>
                <a:effectLst/>
                <a:latin typeface="Consolas" panose="020B0609020204030204" pitchFamily="49" charset="0"/>
              </a:rPr>
              <a:t> </a:t>
            </a:r>
            <a:r>
              <a:rPr lang="en-IN" sz="1600" b="0" dirty="0" err="1">
                <a:solidFill>
                  <a:srgbClr val="6688CC"/>
                </a:solidFill>
                <a:effectLst/>
                <a:latin typeface="Consolas" panose="020B0609020204030204" pitchFamily="49" charset="0"/>
              </a:rPr>
              <a:t>encrypted_image_path</a:t>
            </a:r>
            <a:r>
              <a:rPr lang="en-IN" sz="1600" b="0" dirty="0">
                <a:solidFill>
                  <a:srgbClr val="6688CC"/>
                </a:solidFill>
                <a:effectLst/>
                <a:latin typeface="Consolas" panose="020B0609020204030204" pitchFamily="49" charset="0"/>
              </a:rPr>
              <a:t> </a:t>
            </a:r>
            <a:r>
              <a:rPr lang="en-IN" sz="1600" b="0" dirty="0">
                <a:solidFill>
                  <a:srgbClr val="225588"/>
                </a:solidFill>
                <a:effectLst/>
                <a:latin typeface="Consolas" panose="020B0609020204030204" pitchFamily="49" charset="0"/>
              </a:rPr>
              <a:t>=</a:t>
            </a:r>
            <a:r>
              <a:rPr lang="en-IN" sz="1600" b="0" dirty="0">
                <a:solidFill>
                  <a:srgbClr val="6688CC"/>
                </a:solidFill>
                <a:effectLst/>
                <a:latin typeface="Consolas" panose="020B0609020204030204" pitchFamily="49" charset="0"/>
              </a:rPr>
              <a:t> </a:t>
            </a:r>
            <a:r>
              <a:rPr lang="en-IN" sz="1600" b="0" dirty="0" err="1">
                <a:solidFill>
                  <a:srgbClr val="6688CC"/>
                </a:solidFill>
                <a:effectLst/>
                <a:latin typeface="Consolas" panose="020B0609020204030204" pitchFamily="49" charset="0"/>
              </a:rPr>
              <a:t>os.path.splitext</a:t>
            </a:r>
            <a:r>
              <a:rPr lang="en-IN" sz="1600" b="0" dirty="0">
                <a:solidFill>
                  <a:srgbClr val="6688CC"/>
                </a:solidFill>
                <a:effectLst/>
                <a:latin typeface="Consolas" panose="020B0609020204030204" pitchFamily="49" charset="0"/>
              </a:rPr>
              <a:t>(</a:t>
            </a:r>
            <a:r>
              <a:rPr lang="en-IN" sz="1600" b="0" dirty="0" err="1">
                <a:solidFill>
                  <a:srgbClr val="6688CC"/>
                </a:solidFill>
                <a:effectLst/>
                <a:latin typeface="Consolas" panose="020B0609020204030204" pitchFamily="49" charset="0"/>
              </a:rPr>
              <a:t>img_path</a:t>
            </a:r>
            <a:r>
              <a:rPr lang="en-IN" sz="1600" b="0" dirty="0">
                <a:solidFill>
                  <a:srgbClr val="6688CC"/>
                </a:solidFill>
                <a:effectLst/>
                <a:latin typeface="Consolas" panose="020B0609020204030204" pitchFamily="49" charset="0"/>
              </a:rPr>
              <a:t>)[</a:t>
            </a:r>
            <a:r>
              <a:rPr lang="en-IN" sz="1600" b="0" dirty="0">
                <a:solidFill>
                  <a:srgbClr val="F280D0"/>
                </a:solidFill>
                <a:effectLst/>
                <a:latin typeface="Consolas" panose="020B0609020204030204" pitchFamily="49" charset="0"/>
              </a:rPr>
              <a:t>0</a:t>
            </a:r>
            <a:r>
              <a:rPr lang="en-IN" sz="1600" b="0" dirty="0">
                <a:solidFill>
                  <a:srgbClr val="6688CC"/>
                </a:solidFill>
                <a:effectLst/>
                <a:latin typeface="Consolas" panose="020B0609020204030204" pitchFamily="49" charset="0"/>
              </a:rPr>
              <a:t>] </a:t>
            </a:r>
            <a:r>
              <a:rPr lang="en-IN" sz="1600" b="0" dirty="0">
                <a:solidFill>
                  <a:srgbClr val="225588"/>
                </a:solidFill>
                <a:effectLst/>
                <a:latin typeface="Consolas" panose="020B0609020204030204" pitchFamily="49" charset="0"/>
              </a:rPr>
              <a:t>+</a:t>
            </a:r>
            <a:r>
              <a:rPr lang="en-IN" sz="1600" b="0" dirty="0">
                <a:solidFill>
                  <a:srgbClr val="6688CC"/>
                </a:solidFill>
                <a:effectLst/>
                <a:latin typeface="Consolas" panose="020B0609020204030204" pitchFamily="49" charset="0"/>
              </a:rPr>
              <a:t> </a:t>
            </a:r>
            <a:r>
              <a:rPr lang="en-IN" sz="1600" b="0" dirty="0">
                <a:solidFill>
                  <a:srgbClr val="22AA44"/>
                </a:solidFill>
                <a:effectLst/>
                <a:latin typeface="Consolas" panose="020B0609020204030204" pitchFamily="49" charset="0"/>
              </a:rPr>
              <a:t>"_Encrypted.jpg"</a:t>
            </a:r>
            <a:endParaRPr lang="en-IN" sz="1600" b="0" dirty="0">
              <a:solidFill>
                <a:srgbClr val="6688CC"/>
              </a:solidFill>
              <a:effectLst/>
              <a:latin typeface="Consolas" panose="020B0609020204030204" pitchFamily="49" charset="0"/>
            </a:endParaRPr>
          </a:p>
          <a:p>
            <a:pPr marL="0" indent="0">
              <a:buNone/>
            </a:pPr>
            <a:r>
              <a:rPr lang="en-IN" sz="1600" b="0" dirty="0">
                <a:solidFill>
                  <a:srgbClr val="6688CC"/>
                </a:solidFill>
                <a:effectLst/>
                <a:latin typeface="Consolas" panose="020B0609020204030204" pitchFamily="49" charset="0"/>
              </a:rPr>
              <a:t>    cv2.imwrite(</a:t>
            </a:r>
            <a:r>
              <a:rPr lang="en-IN" sz="1600" b="0" dirty="0" err="1">
                <a:solidFill>
                  <a:srgbClr val="6688CC"/>
                </a:solidFill>
                <a:effectLst/>
                <a:latin typeface="Consolas" panose="020B0609020204030204" pitchFamily="49" charset="0"/>
              </a:rPr>
              <a:t>encrypted_image_path</a:t>
            </a:r>
            <a:r>
              <a:rPr lang="en-IN" sz="1600" b="0" dirty="0">
                <a:solidFill>
                  <a:srgbClr val="6688CC"/>
                </a:solidFill>
                <a:effectLst/>
                <a:latin typeface="Consolas" panose="020B0609020204030204" pitchFamily="49" charset="0"/>
              </a:rPr>
              <a:t>, </a:t>
            </a:r>
            <a:r>
              <a:rPr lang="en-IN" sz="1600" b="0" dirty="0" err="1">
                <a:solidFill>
                  <a:srgbClr val="6688CC"/>
                </a:solidFill>
                <a:effectLst/>
                <a:latin typeface="Consolas" panose="020B0609020204030204" pitchFamily="49" charset="0"/>
              </a:rPr>
              <a:t>img</a:t>
            </a:r>
            <a:r>
              <a:rPr lang="en-IN" sz="1600" b="0" dirty="0">
                <a:solidFill>
                  <a:srgbClr val="6688CC"/>
                </a:solidFill>
                <a:effectLst/>
                <a:latin typeface="Consolas" panose="020B0609020204030204" pitchFamily="49" charset="0"/>
              </a:rPr>
              <a:t>)</a:t>
            </a:r>
          </a:p>
          <a:p>
            <a:pPr marL="0" indent="0">
              <a:buNone/>
            </a:pPr>
            <a:br>
              <a:rPr lang="en-IN" sz="1600" b="0" dirty="0">
                <a:solidFill>
                  <a:srgbClr val="6688CC"/>
                </a:solidFill>
                <a:effectLst/>
                <a:latin typeface="Consolas" panose="020B0609020204030204" pitchFamily="49" charset="0"/>
              </a:rPr>
            </a:br>
            <a:r>
              <a:rPr lang="en-IN" sz="1600" b="0" dirty="0">
                <a:solidFill>
                  <a:srgbClr val="6688CC"/>
                </a:solidFill>
                <a:effectLst/>
                <a:latin typeface="Consolas" panose="020B0609020204030204" pitchFamily="49" charset="0"/>
              </a:rPr>
              <a:t>    </a:t>
            </a:r>
            <a:r>
              <a:rPr lang="en-IN" sz="1600" b="0" dirty="0">
                <a:solidFill>
                  <a:srgbClr val="9966B8"/>
                </a:solidFill>
                <a:effectLst/>
                <a:latin typeface="Consolas" panose="020B0609020204030204" pitchFamily="49" charset="0"/>
              </a:rPr>
              <a:t>print</a:t>
            </a:r>
            <a:r>
              <a:rPr lang="en-IN" sz="1600" b="0" dirty="0">
                <a:solidFill>
                  <a:srgbClr val="6688CC"/>
                </a:solidFill>
                <a:effectLst/>
                <a:latin typeface="Consolas" panose="020B0609020204030204" pitchFamily="49" charset="0"/>
              </a:rPr>
              <a:t>(</a:t>
            </a:r>
            <a:r>
              <a:rPr lang="en-IN" sz="1600" b="0" i="1" dirty="0" err="1">
                <a:solidFill>
                  <a:srgbClr val="9966B8"/>
                </a:solidFill>
                <a:effectLst/>
                <a:latin typeface="Consolas" panose="020B0609020204030204" pitchFamily="49" charset="0"/>
              </a:rPr>
              <a:t>f</a:t>
            </a:r>
            <a:r>
              <a:rPr lang="en-IN" sz="1600" b="0" dirty="0" err="1">
                <a:solidFill>
                  <a:srgbClr val="22AA44"/>
                </a:solidFill>
                <a:effectLst/>
                <a:latin typeface="Consolas" panose="020B0609020204030204" pitchFamily="49" charset="0"/>
              </a:rPr>
              <a:t>"Encrypted</a:t>
            </a:r>
            <a:r>
              <a:rPr lang="en-IN" sz="1600" b="0" dirty="0">
                <a:solidFill>
                  <a:srgbClr val="22AA44"/>
                </a:solidFill>
                <a:effectLst/>
                <a:latin typeface="Consolas" panose="020B0609020204030204" pitchFamily="49" charset="0"/>
              </a:rPr>
              <a:t> image saved as </a:t>
            </a:r>
            <a:r>
              <a:rPr lang="en-IN" sz="1600" b="0" dirty="0">
                <a:solidFill>
                  <a:srgbClr val="F280D0"/>
                </a:solidFill>
                <a:effectLst/>
                <a:latin typeface="Consolas" panose="020B0609020204030204" pitchFamily="49" charset="0"/>
              </a:rPr>
              <a:t>{</a:t>
            </a:r>
            <a:r>
              <a:rPr lang="en-IN" sz="1600" b="0" dirty="0" err="1">
                <a:solidFill>
                  <a:srgbClr val="6688CC"/>
                </a:solidFill>
                <a:effectLst/>
                <a:latin typeface="Consolas" panose="020B0609020204030204" pitchFamily="49" charset="0"/>
              </a:rPr>
              <a:t>encrypted_image_path</a:t>
            </a:r>
            <a:r>
              <a:rPr lang="en-IN" sz="1600" b="0" dirty="0">
                <a:solidFill>
                  <a:srgbClr val="F280D0"/>
                </a:solidFill>
                <a:effectLst/>
                <a:latin typeface="Consolas" panose="020B0609020204030204" pitchFamily="49" charset="0"/>
              </a:rPr>
              <a:t>}</a:t>
            </a:r>
            <a:r>
              <a:rPr lang="en-IN" sz="1600" b="0" dirty="0">
                <a:solidFill>
                  <a:srgbClr val="22AA44"/>
                </a:solidFill>
                <a:effectLst/>
                <a:latin typeface="Consolas" panose="020B0609020204030204" pitchFamily="49" charset="0"/>
              </a:rPr>
              <a:t>"</a:t>
            </a:r>
            <a:r>
              <a:rPr lang="en-IN" sz="1600" b="0" dirty="0">
                <a:solidFill>
                  <a:srgbClr val="6688CC"/>
                </a:solidFill>
                <a:effectLst/>
                <a:latin typeface="Consolas" panose="020B0609020204030204" pitchFamily="49" charset="0"/>
              </a:rPr>
              <a:t>)</a:t>
            </a:r>
          </a:p>
          <a:p>
            <a:pPr marL="0" indent="0">
              <a:buNone/>
            </a:pPr>
            <a:br>
              <a:rPr lang="en-IN" sz="1600" b="0" dirty="0">
                <a:solidFill>
                  <a:srgbClr val="6688CC"/>
                </a:solidFill>
                <a:effectLst/>
                <a:latin typeface="Consolas" panose="020B0609020204030204" pitchFamily="49" charset="0"/>
              </a:rPr>
            </a:br>
            <a:r>
              <a:rPr lang="en-IN" sz="1600" b="0" dirty="0">
                <a:solidFill>
                  <a:srgbClr val="6688CC"/>
                </a:solidFill>
                <a:effectLst/>
                <a:latin typeface="Consolas" panose="020B0609020204030204" pitchFamily="49" charset="0"/>
              </a:rPr>
              <a:t>    </a:t>
            </a:r>
            <a:r>
              <a:rPr lang="en-IN" sz="1600" b="0" dirty="0" err="1">
                <a:solidFill>
                  <a:srgbClr val="6688CC"/>
                </a:solidFill>
                <a:effectLst/>
                <a:latin typeface="Consolas" panose="020B0609020204030204" pitchFamily="49" charset="0"/>
              </a:rPr>
              <a:t>key_path</a:t>
            </a:r>
            <a:r>
              <a:rPr lang="en-IN" sz="1600" b="0" dirty="0">
                <a:solidFill>
                  <a:srgbClr val="6688CC"/>
                </a:solidFill>
                <a:effectLst/>
                <a:latin typeface="Consolas" panose="020B0609020204030204" pitchFamily="49" charset="0"/>
              </a:rPr>
              <a:t> </a:t>
            </a:r>
            <a:r>
              <a:rPr lang="en-IN" sz="1600" b="0" dirty="0">
                <a:solidFill>
                  <a:srgbClr val="225588"/>
                </a:solidFill>
                <a:effectLst/>
                <a:latin typeface="Consolas" panose="020B0609020204030204" pitchFamily="49" charset="0"/>
              </a:rPr>
              <a:t>=</a:t>
            </a:r>
            <a:r>
              <a:rPr lang="en-IN" sz="1600" b="0" dirty="0">
                <a:solidFill>
                  <a:srgbClr val="6688CC"/>
                </a:solidFill>
                <a:effectLst/>
                <a:latin typeface="Consolas" panose="020B0609020204030204" pitchFamily="49" charset="0"/>
              </a:rPr>
              <a:t> </a:t>
            </a:r>
            <a:r>
              <a:rPr lang="en-IN" sz="1600" b="0" dirty="0" err="1">
                <a:solidFill>
                  <a:srgbClr val="6688CC"/>
                </a:solidFill>
                <a:effectLst/>
                <a:latin typeface="Consolas" panose="020B0609020204030204" pitchFamily="49" charset="0"/>
              </a:rPr>
              <a:t>os.path.splitext</a:t>
            </a:r>
            <a:r>
              <a:rPr lang="en-IN" sz="1600" b="0" dirty="0">
                <a:solidFill>
                  <a:srgbClr val="6688CC"/>
                </a:solidFill>
                <a:effectLst/>
                <a:latin typeface="Consolas" panose="020B0609020204030204" pitchFamily="49" charset="0"/>
              </a:rPr>
              <a:t>(</a:t>
            </a:r>
            <a:r>
              <a:rPr lang="en-IN" sz="1600" b="0" dirty="0" err="1">
                <a:solidFill>
                  <a:srgbClr val="6688CC"/>
                </a:solidFill>
                <a:effectLst/>
                <a:latin typeface="Consolas" panose="020B0609020204030204" pitchFamily="49" charset="0"/>
              </a:rPr>
              <a:t>img_path</a:t>
            </a:r>
            <a:r>
              <a:rPr lang="en-IN" sz="1600" b="0" dirty="0">
                <a:solidFill>
                  <a:srgbClr val="6688CC"/>
                </a:solidFill>
                <a:effectLst/>
                <a:latin typeface="Consolas" panose="020B0609020204030204" pitchFamily="49" charset="0"/>
              </a:rPr>
              <a:t>)[</a:t>
            </a:r>
            <a:r>
              <a:rPr lang="en-IN" sz="1600" b="0" dirty="0">
                <a:solidFill>
                  <a:srgbClr val="F280D0"/>
                </a:solidFill>
                <a:effectLst/>
                <a:latin typeface="Consolas" panose="020B0609020204030204" pitchFamily="49" charset="0"/>
              </a:rPr>
              <a:t>0</a:t>
            </a:r>
            <a:r>
              <a:rPr lang="en-IN" sz="1600" b="0" dirty="0">
                <a:solidFill>
                  <a:srgbClr val="6688CC"/>
                </a:solidFill>
                <a:effectLst/>
                <a:latin typeface="Consolas" panose="020B0609020204030204" pitchFamily="49" charset="0"/>
              </a:rPr>
              <a:t>] </a:t>
            </a:r>
            <a:r>
              <a:rPr lang="en-IN" sz="1600" b="0" dirty="0">
                <a:solidFill>
                  <a:srgbClr val="225588"/>
                </a:solidFill>
                <a:effectLst/>
                <a:latin typeface="Consolas" panose="020B0609020204030204" pitchFamily="49" charset="0"/>
              </a:rPr>
              <a:t>+</a:t>
            </a:r>
            <a:r>
              <a:rPr lang="en-IN" sz="1600" b="0" dirty="0">
                <a:solidFill>
                  <a:srgbClr val="6688CC"/>
                </a:solidFill>
                <a:effectLst/>
                <a:latin typeface="Consolas" panose="020B0609020204030204" pitchFamily="49" charset="0"/>
              </a:rPr>
              <a:t> </a:t>
            </a:r>
            <a:r>
              <a:rPr lang="en-IN" sz="1600" b="0" dirty="0">
                <a:solidFill>
                  <a:srgbClr val="22AA44"/>
                </a:solidFill>
                <a:effectLst/>
                <a:latin typeface="Consolas" panose="020B0609020204030204" pitchFamily="49" charset="0"/>
              </a:rPr>
              <a:t>"_</a:t>
            </a:r>
            <a:r>
              <a:rPr lang="en-IN" sz="1600" b="0" dirty="0" err="1">
                <a:solidFill>
                  <a:srgbClr val="22AA44"/>
                </a:solidFill>
                <a:effectLst/>
                <a:latin typeface="Consolas" panose="020B0609020204030204" pitchFamily="49" charset="0"/>
              </a:rPr>
              <a:t>key.pkl</a:t>
            </a:r>
            <a:r>
              <a:rPr lang="en-IN" sz="1600" b="0" dirty="0">
                <a:solidFill>
                  <a:srgbClr val="22AA44"/>
                </a:solidFill>
                <a:effectLst/>
                <a:latin typeface="Consolas" panose="020B0609020204030204" pitchFamily="49" charset="0"/>
              </a:rPr>
              <a:t>"</a:t>
            </a:r>
            <a:endParaRPr lang="en-IN" sz="1600" b="0" dirty="0">
              <a:solidFill>
                <a:srgbClr val="6688CC"/>
              </a:solidFill>
              <a:effectLst/>
              <a:latin typeface="Consolas" panose="020B0609020204030204" pitchFamily="49" charset="0"/>
            </a:endParaRPr>
          </a:p>
          <a:p>
            <a:pPr marL="0" indent="0">
              <a:buNone/>
            </a:pPr>
            <a:r>
              <a:rPr lang="en-IN" sz="1600" b="0" dirty="0">
                <a:solidFill>
                  <a:srgbClr val="6688CC"/>
                </a:solidFill>
                <a:effectLst/>
                <a:latin typeface="Consolas" panose="020B0609020204030204" pitchFamily="49" charset="0"/>
              </a:rPr>
              <a:t>    </a:t>
            </a:r>
            <a:r>
              <a:rPr lang="en-IN" sz="1600" b="0" dirty="0" err="1">
                <a:solidFill>
                  <a:srgbClr val="6688CC"/>
                </a:solidFill>
                <a:effectLst/>
                <a:latin typeface="Consolas" panose="020B0609020204030204" pitchFamily="49" charset="0"/>
              </a:rPr>
              <a:t>save_key</a:t>
            </a:r>
            <a:r>
              <a:rPr lang="en-IN" sz="1600" b="0" dirty="0">
                <a:solidFill>
                  <a:srgbClr val="6688CC"/>
                </a:solidFill>
                <a:effectLst/>
                <a:latin typeface="Consolas" panose="020B0609020204030204" pitchFamily="49" charset="0"/>
              </a:rPr>
              <a:t>(key, </a:t>
            </a:r>
            <a:r>
              <a:rPr lang="en-IN" sz="1600" b="0" dirty="0" err="1">
                <a:solidFill>
                  <a:srgbClr val="6688CC"/>
                </a:solidFill>
                <a:effectLst/>
                <a:latin typeface="Consolas" panose="020B0609020204030204" pitchFamily="49" charset="0"/>
              </a:rPr>
              <a:t>key_path</a:t>
            </a:r>
            <a:r>
              <a:rPr lang="en-IN" sz="1600" b="0" dirty="0">
                <a:solidFill>
                  <a:srgbClr val="6688CC"/>
                </a:solidFill>
                <a:effectLst/>
                <a:latin typeface="Consolas" panose="020B0609020204030204" pitchFamily="49" charset="0"/>
              </a:rPr>
              <a:t>)</a:t>
            </a:r>
          </a:p>
          <a:p>
            <a:pPr marL="0" indent="0">
              <a:buNone/>
            </a:pPr>
            <a:br>
              <a:rPr lang="en-IN" sz="1600" b="0" dirty="0">
                <a:solidFill>
                  <a:srgbClr val="6688CC"/>
                </a:solidFill>
                <a:effectLst/>
                <a:latin typeface="Consolas" panose="020B0609020204030204" pitchFamily="49" charset="0"/>
              </a:rPr>
            </a:br>
            <a:r>
              <a:rPr lang="en-IN" sz="1600" b="0" dirty="0">
                <a:solidFill>
                  <a:srgbClr val="6688CC"/>
                </a:solidFill>
                <a:effectLst/>
                <a:latin typeface="Consolas" panose="020B0609020204030204" pitchFamily="49" charset="0"/>
              </a:rPr>
              <a:t>    </a:t>
            </a:r>
            <a:r>
              <a:rPr lang="en-IN" sz="1600" b="0" dirty="0">
                <a:solidFill>
                  <a:srgbClr val="9966B8"/>
                </a:solidFill>
                <a:effectLst/>
                <a:latin typeface="Consolas" panose="020B0609020204030204" pitchFamily="49" charset="0"/>
              </a:rPr>
              <a:t>print</a:t>
            </a:r>
            <a:r>
              <a:rPr lang="en-IN" sz="1600" b="0" dirty="0">
                <a:solidFill>
                  <a:srgbClr val="6688CC"/>
                </a:solidFill>
                <a:effectLst/>
                <a:latin typeface="Consolas" panose="020B0609020204030204" pitchFamily="49" charset="0"/>
              </a:rPr>
              <a:t>(</a:t>
            </a:r>
            <a:r>
              <a:rPr lang="en-IN" sz="1600" b="0" i="1" dirty="0" err="1">
                <a:solidFill>
                  <a:srgbClr val="9966B8"/>
                </a:solidFill>
                <a:effectLst/>
                <a:latin typeface="Consolas" panose="020B0609020204030204" pitchFamily="49" charset="0"/>
              </a:rPr>
              <a:t>f</a:t>
            </a:r>
            <a:r>
              <a:rPr lang="en-IN" sz="1600" b="0" dirty="0" err="1">
                <a:solidFill>
                  <a:srgbClr val="22AA44"/>
                </a:solidFill>
                <a:effectLst/>
                <a:latin typeface="Consolas" panose="020B0609020204030204" pitchFamily="49" charset="0"/>
              </a:rPr>
              <a:t>"Encryption</a:t>
            </a:r>
            <a:r>
              <a:rPr lang="en-IN" sz="1600" b="0" dirty="0">
                <a:solidFill>
                  <a:srgbClr val="22AA44"/>
                </a:solidFill>
                <a:effectLst/>
                <a:latin typeface="Consolas" panose="020B0609020204030204" pitchFamily="49" charset="0"/>
              </a:rPr>
              <a:t> key saved as </a:t>
            </a:r>
            <a:r>
              <a:rPr lang="en-IN" sz="1600" b="0" dirty="0">
                <a:solidFill>
                  <a:srgbClr val="F280D0"/>
                </a:solidFill>
                <a:effectLst/>
                <a:latin typeface="Consolas" panose="020B0609020204030204" pitchFamily="49" charset="0"/>
              </a:rPr>
              <a:t>{</a:t>
            </a:r>
            <a:r>
              <a:rPr lang="en-IN" sz="1600" b="0" dirty="0" err="1">
                <a:solidFill>
                  <a:srgbClr val="6688CC"/>
                </a:solidFill>
                <a:effectLst/>
                <a:latin typeface="Consolas" panose="020B0609020204030204" pitchFamily="49" charset="0"/>
              </a:rPr>
              <a:t>key_path</a:t>
            </a:r>
            <a:r>
              <a:rPr lang="en-IN" sz="1600" b="0" dirty="0">
                <a:solidFill>
                  <a:srgbClr val="F280D0"/>
                </a:solidFill>
                <a:effectLst/>
                <a:latin typeface="Consolas" panose="020B0609020204030204" pitchFamily="49" charset="0"/>
              </a:rPr>
              <a:t>}</a:t>
            </a:r>
            <a:r>
              <a:rPr lang="en-IN" sz="1600" b="0" dirty="0">
                <a:solidFill>
                  <a:srgbClr val="22AA44"/>
                </a:solidFill>
                <a:effectLst/>
                <a:latin typeface="Consolas" panose="020B0609020204030204" pitchFamily="49" charset="0"/>
              </a:rPr>
              <a:t>"</a:t>
            </a:r>
            <a:r>
              <a:rPr lang="en-IN" sz="1600" b="0" dirty="0">
                <a:solidFill>
                  <a:srgbClr val="6688CC"/>
                </a:solidFill>
                <a:effectLst/>
                <a:latin typeface="Consolas" panose="020B0609020204030204" pitchFamily="49" charset="0"/>
              </a:rPr>
              <a:t>)</a:t>
            </a:r>
          </a:p>
          <a:p>
            <a:pPr marL="0" indent="0">
              <a:buNone/>
            </a:pPr>
            <a:br>
              <a:rPr lang="en-IN" sz="1600" b="0" dirty="0">
                <a:solidFill>
                  <a:srgbClr val="6688CC"/>
                </a:solidFill>
                <a:effectLst/>
                <a:latin typeface="Consolas" panose="020B0609020204030204" pitchFamily="49" charset="0"/>
              </a:rPr>
            </a:br>
            <a:r>
              <a:rPr lang="en-IN" sz="1600" b="0" dirty="0">
                <a:solidFill>
                  <a:srgbClr val="6688CC"/>
                </a:solidFill>
                <a:effectLst/>
                <a:latin typeface="Consolas" panose="020B0609020204030204" pitchFamily="49" charset="0"/>
              </a:rPr>
              <a:t>    </a:t>
            </a:r>
            <a:r>
              <a:rPr lang="en-IN" sz="1600" b="0" dirty="0" err="1">
                <a:solidFill>
                  <a:srgbClr val="6688CC"/>
                </a:solidFill>
                <a:effectLst/>
                <a:latin typeface="Consolas" panose="020B0609020204030204" pitchFamily="49" charset="0"/>
              </a:rPr>
              <a:t>os.system</a:t>
            </a:r>
            <a:r>
              <a:rPr lang="en-IN" sz="1600" b="0" dirty="0">
                <a:solidFill>
                  <a:srgbClr val="6688CC"/>
                </a:solidFill>
                <a:effectLst/>
                <a:latin typeface="Consolas" panose="020B0609020204030204" pitchFamily="49" charset="0"/>
              </a:rPr>
              <a:t>(</a:t>
            </a:r>
            <a:r>
              <a:rPr lang="en-IN" sz="1600" b="0" i="1" dirty="0" err="1">
                <a:solidFill>
                  <a:srgbClr val="9966B8"/>
                </a:solidFill>
                <a:effectLst/>
                <a:latin typeface="Consolas" panose="020B0609020204030204" pitchFamily="49" charset="0"/>
              </a:rPr>
              <a:t>f</a:t>
            </a:r>
            <a:r>
              <a:rPr lang="en-IN" sz="1600" b="0" dirty="0" err="1">
                <a:solidFill>
                  <a:srgbClr val="22AA44"/>
                </a:solidFill>
                <a:effectLst/>
                <a:latin typeface="Consolas" panose="020B0609020204030204" pitchFamily="49" charset="0"/>
              </a:rPr>
              <a:t>"start</a:t>
            </a:r>
            <a:r>
              <a:rPr lang="en-IN" sz="1600" b="0" dirty="0">
                <a:solidFill>
                  <a:srgbClr val="22AA44"/>
                </a:solidFill>
                <a:effectLst/>
                <a:latin typeface="Consolas" panose="020B0609020204030204" pitchFamily="49" charset="0"/>
              </a:rPr>
              <a:t> </a:t>
            </a:r>
            <a:r>
              <a:rPr lang="en-IN" sz="1600" b="0" dirty="0">
                <a:solidFill>
                  <a:srgbClr val="F280D0"/>
                </a:solidFill>
                <a:effectLst/>
                <a:latin typeface="Consolas" panose="020B0609020204030204" pitchFamily="49" charset="0"/>
              </a:rPr>
              <a:t>{</a:t>
            </a:r>
            <a:r>
              <a:rPr lang="en-IN" sz="1600" b="0" dirty="0" err="1">
                <a:solidFill>
                  <a:srgbClr val="6688CC"/>
                </a:solidFill>
                <a:effectLst/>
                <a:latin typeface="Consolas" panose="020B0609020204030204" pitchFamily="49" charset="0"/>
              </a:rPr>
              <a:t>encrypted_image_path</a:t>
            </a:r>
            <a:r>
              <a:rPr lang="en-IN" sz="1600" b="0" dirty="0">
                <a:solidFill>
                  <a:srgbClr val="F280D0"/>
                </a:solidFill>
                <a:effectLst/>
                <a:latin typeface="Consolas" panose="020B0609020204030204" pitchFamily="49" charset="0"/>
              </a:rPr>
              <a:t>}</a:t>
            </a:r>
            <a:r>
              <a:rPr lang="en-IN" sz="1600" b="0" dirty="0">
                <a:solidFill>
                  <a:srgbClr val="22AA44"/>
                </a:solidFill>
                <a:effectLst/>
                <a:latin typeface="Consolas" panose="020B0609020204030204" pitchFamily="49" charset="0"/>
              </a:rPr>
              <a:t>"</a:t>
            </a:r>
            <a:r>
              <a:rPr lang="en-IN" sz="1600" b="0" dirty="0">
                <a:solidFill>
                  <a:srgbClr val="6688CC"/>
                </a:solidFill>
                <a:effectLst/>
                <a:latin typeface="Consolas" panose="020B0609020204030204" pitchFamily="49" charset="0"/>
              </a:rPr>
              <a:t>)</a:t>
            </a:r>
          </a:p>
          <a:p>
            <a:pPr marL="0" indent="0">
              <a:buNone/>
            </a:pPr>
            <a:br>
              <a:rPr lang="en-IN" sz="1600" b="0" dirty="0">
                <a:solidFill>
                  <a:srgbClr val="6688CC"/>
                </a:solidFill>
                <a:effectLst/>
                <a:latin typeface="Consolas" panose="020B0609020204030204" pitchFamily="49" charset="0"/>
              </a:rPr>
            </a:br>
            <a:r>
              <a:rPr lang="en-IN" sz="1600" b="0" dirty="0">
                <a:solidFill>
                  <a:srgbClr val="6688CC"/>
                </a:solidFill>
                <a:effectLst/>
                <a:latin typeface="Consolas" panose="020B0609020204030204" pitchFamily="49" charset="0"/>
              </a:rPr>
              <a:t>    message </a:t>
            </a:r>
            <a:r>
              <a:rPr lang="en-IN" sz="1600" b="0" dirty="0">
                <a:solidFill>
                  <a:srgbClr val="225588"/>
                </a:solidFill>
                <a:effectLst/>
                <a:latin typeface="Consolas" panose="020B0609020204030204" pitchFamily="49" charset="0"/>
              </a:rPr>
              <a:t>=</a:t>
            </a:r>
            <a:r>
              <a:rPr lang="en-IN" sz="1600" b="0" dirty="0">
                <a:solidFill>
                  <a:srgbClr val="6688CC"/>
                </a:solidFill>
                <a:effectLst/>
                <a:latin typeface="Consolas" panose="020B0609020204030204" pitchFamily="49" charset="0"/>
              </a:rPr>
              <a:t> </a:t>
            </a:r>
            <a:r>
              <a:rPr lang="en-IN" sz="1600" b="0" dirty="0">
                <a:solidFill>
                  <a:srgbClr val="22AA44"/>
                </a:solidFill>
                <a:effectLst/>
                <a:latin typeface="Consolas" panose="020B0609020204030204" pitchFamily="49" charset="0"/>
              </a:rPr>
              <a:t>""</a:t>
            </a:r>
            <a:endParaRPr lang="en-IN" sz="1600" b="0" dirty="0">
              <a:solidFill>
                <a:srgbClr val="6688CC"/>
              </a:solidFill>
              <a:effectLst/>
              <a:latin typeface="Consolas" panose="020B0609020204030204" pitchFamily="49" charset="0"/>
            </a:endParaRPr>
          </a:p>
          <a:p>
            <a:pPr marL="0" indent="0">
              <a:buNone/>
            </a:pPr>
            <a:r>
              <a:rPr lang="en-IN" sz="1600" b="0" dirty="0">
                <a:solidFill>
                  <a:srgbClr val="6688CC"/>
                </a:solidFill>
                <a:effectLst/>
                <a:latin typeface="Consolas" panose="020B0609020204030204" pitchFamily="49" charset="0"/>
              </a:rPr>
              <a:t>    n </a:t>
            </a:r>
            <a:r>
              <a:rPr lang="en-IN" sz="1600" b="0" dirty="0">
                <a:solidFill>
                  <a:srgbClr val="225588"/>
                </a:solidFill>
                <a:effectLst/>
                <a:latin typeface="Consolas" panose="020B0609020204030204" pitchFamily="49" charset="0"/>
              </a:rPr>
              <a:t>=</a:t>
            </a:r>
            <a:r>
              <a:rPr lang="en-IN" sz="1600" b="0" dirty="0">
                <a:solidFill>
                  <a:srgbClr val="6688CC"/>
                </a:solidFill>
                <a:effectLst/>
                <a:latin typeface="Consolas" panose="020B0609020204030204" pitchFamily="49" charset="0"/>
              </a:rPr>
              <a:t> m </a:t>
            </a:r>
            <a:r>
              <a:rPr lang="en-IN" sz="1600" b="0" dirty="0">
                <a:solidFill>
                  <a:srgbClr val="225588"/>
                </a:solidFill>
                <a:effectLst/>
                <a:latin typeface="Consolas" panose="020B0609020204030204" pitchFamily="49" charset="0"/>
              </a:rPr>
              <a:t>=</a:t>
            </a:r>
            <a:r>
              <a:rPr lang="en-IN" sz="1600" b="0" dirty="0">
                <a:solidFill>
                  <a:srgbClr val="6688CC"/>
                </a:solidFill>
                <a:effectLst/>
                <a:latin typeface="Consolas" panose="020B0609020204030204" pitchFamily="49" charset="0"/>
              </a:rPr>
              <a:t> z </a:t>
            </a:r>
            <a:r>
              <a:rPr lang="en-IN" sz="1600" b="0" dirty="0">
                <a:solidFill>
                  <a:srgbClr val="225588"/>
                </a:solidFill>
                <a:effectLst/>
                <a:latin typeface="Consolas" panose="020B0609020204030204" pitchFamily="49" charset="0"/>
              </a:rPr>
              <a:t>=</a:t>
            </a:r>
            <a:r>
              <a:rPr lang="en-IN" sz="1600" b="0" dirty="0">
                <a:solidFill>
                  <a:srgbClr val="6688CC"/>
                </a:solidFill>
                <a:effectLst/>
                <a:latin typeface="Consolas" panose="020B0609020204030204" pitchFamily="49" charset="0"/>
              </a:rPr>
              <a:t> </a:t>
            </a:r>
            <a:r>
              <a:rPr lang="en-IN" sz="1600" b="0" dirty="0">
                <a:solidFill>
                  <a:srgbClr val="F280D0"/>
                </a:solidFill>
                <a:effectLst/>
                <a:latin typeface="Consolas" panose="020B0609020204030204" pitchFamily="49" charset="0"/>
              </a:rPr>
              <a:t>0</a:t>
            </a:r>
            <a:endParaRPr lang="en-IN" sz="1600" b="0" dirty="0">
              <a:solidFill>
                <a:srgbClr val="6688CC"/>
              </a:solidFill>
              <a:effectLst/>
              <a:latin typeface="Consolas" panose="020B0609020204030204" pitchFamily="49" charset="0"/>
            </a:endParaRPr>
          </a:p>
          <a:p>
            <a:pPr marL="0" indent="0">
              <a:buNone/>
            </a:pPr>
            <a:br>
              <a:rPr lang="en-IN" sz="1600" b="0" dirty="0">
                <a:solidFill>
                  <a:srgbClr val="6688CC"/>
                </a:solidFill>
                <a:effectLst/>
                <a:latin typeface="Consolas" panose="020B0609020204030204" pitchFamily="49" charset="0"/>
              </a:rPr>
            </a:br>
            <a:r>
              <a:rPr lang="en-IN" sz="1600" b="0" dirty="0">
                <a:solidFill>
                  <a:srgbClr val="6688CC"/>
                </a:solidFill>
                <a:effectLst/>
                <a:latin typeface="Consolas" panose="020B0609020204030204" pitchFamily="49" charset="0"/>
              </a:rPr>
              <a:t>    </a:t>
            </a:r>
            <a:r>
              <a:rPr lang="en-IN" sz="1600" b="0" dirty="0">
                <a:solidFill>
                  <a:srgbClr val="225588"/>
                </a:solidFill>
                <a:effectLst/>
                <a:latin typeface="Consolas" panose="020B0609020204030204" pitchFamily="49" charset="0"/>
              </a:rPr>
              <a:t>if</a:t>
            </a:r>
            <a:r>
              <a:rPr lang="en-IN" sz="1600" b="0" dirty="0">
                <a:solidFill>
                  <a:srgbClr val="6688CC"/>
                </a:solidFill>
                <a:effectLst/>
                <a:latin typeface="Consolas" panose="020B0609020204030204" pitchFamily="49" charset="0"/>
              </a:rPr>
              <a:t> </a:t>
            </a:r>
            <a:r>
              <a:rPr lang="en-IN" sz="1600" b="0" dirty="0">
                <a:solidFill>
                  <a:srgbClr val="225588"/>
                </a:solidFill>
                <a:effectLst/>
                <a:latin typeface="Consolas" panose="020B0609020204030204" pitchFamily="49" charset="0"/>
              </a:rPr>
              <a:t>not</a:t>
            </a:r>
            <a:r>
              <a:rPr lang="en-IN" sz="1600" b="0" dirty="0">
                <a:solidFill>
                  <a:srgbClr val="6688CC"/>
                </a:solidFill>
                <a:effectLst/>
                <a:latin typeface="Consolas" panose="020B0609020204030204" pitchFamily="49" charset="0"/>
              </a:rPr>
              <a:t> </a:t>
            </a:r>
            <a:r>
              <a:rPr lang="en-IN" sz="1600" b="0" dirty="0" err="1">
                <a:solidFill>
                  <a:srgbClr val="6688CC"/>
                </a:solidFill>
                <a:effectLst/>
                <a:latin typeface="Consolas" panose="020B0609020204030204" pitchFamily="49" charset="0"/>
              </a:rPr>
              <a:t>os.path.isfile</a:t>
            </a:r>
            <a:r>
              <a:rPr lang="en-IN" sz="1600" b="0" dirty="0">
                <a:solidFill>
                  <a:srgbClr val="6688CC"/>
                </a:solidFill>
                <a:effectLst/>
                <a:latin typeface="Consolas" panose="020B0609020204030204" pitchFamily="49" charset="0"/>
              </a:rPr>
              <a:t>(</a:t>
            </a:r>
            <a:r>
              <a:rPr lang="en-IN" sz="1600" b="0" dirty="0" err="1">
                <a:solidFill>
                  <a:srgbClr val="6688CC"/>
                </a:solidFill>
                <a:effectLst/>
                <a:latin typeface="Consolas" panose="020B0609020204030204" pitchFamily="49" charset="0"/>
              </a:rPr>
              <a:t>encrypted_image_path</a:t>
            </a:r>
            <a:r>
              <a:rPr lang="en-IN" sz="1600" b="0" dirty="0">
                <a:solidFill>
                  <a:srgbClr val="6688CC"/>
                </a:solidFill>
                <a:effectLst/>
                <a:latin typeface="Consolas" panose="020B0609020204030204" pitchFamily="49" charset="0"/>
              </a:rPr>
              <a:t>):</a:t>
            </a:r>
          </a:p>
          <a:p>
            <a:pPr marL="0" indent="0">
              <a:buNone/>
            </a:pPr>
            <a:r>
              <a:rPr lang="en-IN" sz="1600" b="0" dirty="0">
                <a:solidFill>
                  <a:srgbClr val="6688CC"/>
                </a:solidFill>
                <a:effectLst/>
                <a:latin typeface="Consolas" panose="020B0609020204030204" pitchFamily="49" charset="0"/>
              </a:rPr>
              <a:t>        </a:t>
            </a:r>
            <a:r>
              <a:rPr lang="en-IN" sz="1600" b="0" dirty="0">
                <a:solidFill>
                  <a:srgbClr val="9966B8"/>
                </a:solidFill>
                <a:effectLst/>
                <a:latin typeface="Consolas" panose="020B0609020204030204" pitchFamily="49" charset="0"/>
              </a:rPr>
              <a:t>print</a:t>
            </a:r>
            <a:r>
              <a:rPr lang="en-IN" sz="1600" b="0" dirty="0">
                <a:solidFill>
                  <a:srgbClr val="6688CC"/>
                </a:solidFill>
                <a:effectLst/>
                <a:latin typeface="Consolas" panose="020B0609020204030204" pitchFamily="49" charset="0"/>
              </a:rPr>
              <a:t>(</a:t>
            </a:r>
            <a:r>
              <a:rPr lang="en-IN" sz="1600" b="0" dirty="0">
                <a:solidFill>
                  <a:srgbClr val="22AA44"/>
                </a:solidFill>
                <a:effectLst/>
                <a:latin typeface="Consolas" panose="020B0609020204030204" pitchFamily="49" charset="0"/>
              </a:rPr>
              <a:t>"Error: Encrypted image file not found."</a:t>
            </a:r>
            <a:r>
              <a:rPr lang="en-IN" sz="1600" b="0" dirty="0">
                <a:solidFill>
                  <a:srgbClr val="6688CC"/>
                </a:solidFill>
                <a:effectLst/>
                <a:latin typeface="Consolas" panose="020B0609020204030204" pitchFamily="49" charset="0"/>
              </a:rPr>
              <a:t>)</a:t>
            </a:r>
          </a:p>
          <a:p>
            <a:pPr marL="0" indent="0">
              <a:buNone/>
            </a:pPr>
            <a:r>
              <a:rPr lang="en-IN" sz="1600" b="0" dirty="0">
                <a:solidFill>
                  <a:srgbClr val="6688CC"/>
                </a:solidFill>
                <a:effectLst/>
                <a:latin typeface="Consolas" panose="020B0609020204030204" pitchFamily="49" charset="0"/>
              </a:rPr>
              <a:t>    </a:t>
            </a:r>
            <a:r>
              <a:rPr lang="en-IN" sz="1600" b="0" dirty="0">
                <a:solidFill>
                  <a:srgbClr val="225588"/>
                </a:solidFill>
                <a:effectLst/>
                <a:latin typeface="Consolas" panose="020B0609020204030204" pitchFamily="49" charset="0"/>
              </a:rPr>
              <a:t>else</a:t>
            </a:r>
            <a:r>
              <a:rPr lang="en-IN" sz="1600" b="0" dirty="0">
                <a:solidFill>
                  <a:srgbClr val="6688CC"/>
                </a:solidFill>
                <a:effectLst/>
                <a:latin typeface="Consolas" panose="020B0609020204030204" pitchFamily="49" charset="0"/>
              </a:rPr>
              <a:t>:</a:t>
            </a:r>
          </a:p>
          <a:p>
            <a:pPr marL="0" indent="0">
              <a:buNone/>
            </a:pPr>
            <a:r>
              <a:rPr lang="en-IN" sz="1600" b="0" dirty="0">
                <a:solidFill>
                  <a:srgbClr val="6688CC"/>
                </a:solidFill>
                <a:effectLst/>
                <a:latin typeface="Consolas" panose="020B0609020204030204" pitchFamily="49" charset="0"/>
              </a:rPr>
              <a:t>        passcode </a:t>
            </a:r>
            <a:r>
              <a:rPr lang="en-IN" sz="1600" b="0" dirty="0">
                <a:solidFill>
                  <a:srgbClr val="225588"/>
                </a:solidFill>
                <a:effectLst/>
                <a:latin typeface="Consolas" panose="020B0609020204030204" pitchFamily="49" charset="0"/>
              </a:rPr>
              <a:t>=</a:t>
            </a:r>
            <a:r>
              <a:rPr lang="en-IN" sz="1600" b="0" dirty="0">
                <a:solidFill>
                  <a:srgbClr val="6688CC"/>
                </a:solidFill>
                <a:effectLst/>
                <a:latin typeface="Consolas" panose="020B0609020204030204" pitchFamily="49" charset="0"/>
              </a:rPr>
              <a:t> </a:t>
            </a:r>
            <a:r>
              <a:rPr lang="en-IN" sz="1600" b="0" dirty="0">
                <a:solidFill>
                  <a:srgbClr val="9966B8"/>
                </a:solidFill>
                <a:effectLst/>
                <a:latin typeface="Consolas" panose="020B0609020204030204" pitchFamily="49" charset="0"/>
              </a:rPr>
              <a:t>input</a:t>
            </a:r>
            <a:r>
              <a:rPr lang="en-IN" sz="1600" b="0" dirty="0">
                <a:solidFill>
                  <a:srgbClr val="6688CC"/>
                </a:solidFill>
                <a:effectLst/>
                <a:latin typeface="Consolas" panose="020B0609020204030204" pitchFamily="49" charset="0"/>
              </a:rPr>
              <a:t>(</a:t>
            </a:r>
            <a:r>
              <a:rPr lang="en-IN" sz="1600" b="0" dirty="0">
                <a:solidFill>
                  <a:srgbClr val="22AA44"/>
                </a:solidFill>
                <a:effectLst/>
                <a:latin typeface="Consolas" panose="020B0609020204030204" pitchFamily="49" charset="0"/>
              </a:rPr>
              <a:t>"Enter passcode for Decryption: "</a:t>
            </a:r>
            <a:r>
              <a:rPr lang="en-IN" sz="1600" b="0" dirty="0">
                <a:solidFill>
                  <a:srgbClr val="6688CC"/>
                </a:solidFill>
                <a:effectLst/>
                <a:latin typeface="Consolas" panose="020B0609020204030204" pitchFamily="49" charset="0"/>
              </a:rPr>
              <a:t>)</a:t>
            </a:r>
          </a:p>
        </p:txBody>
      </p:sp>
    </p:spTree>
    <p:extLst>
      <p:ext uri="{BB962C8B-B14F-4D97-AF65-F5344CB8AC3E}">
        <p14:creationId xmlns:p14="http://schemas.microsoft.com/office/powerpoint/2010/main" val="40899768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1565931" y="778934"/>
            <a:ext cx="11029615" cy="4157133"/>
          </a:xfrm>
        </p:spPr>
        <p:txBody>
          <a:bodyPr>
            <a:normAutofit/>
          </a:bodyPr>
          <a:lstStyle/>
          <a:p>
            <a:pPr marL="0" indent="0">
              <a:buNone/>
            </a:pPr>
            <a:r>
              <a:rPr lang="en-IN" sz="1600" b="0" dirty="0">
                <a:solidFill>
                  <a:srgbClr val="225588"/>
                </a:solidFill>
                <a:effectLst/>
                <a:latin typeface="Consolas" panose="020B0609020204030204" pitchFamily="49" charset="0"/>
              </a:rPr>
              <a:t>if</a:t>
            </a:r>
            <a:r>
              <a:rPr lang="en-IN" sz="1600" b="0" dirty="0">
                <a:solidFill>
                  <a:srgbClr val="6688CC"/>
                </a:solidFill>
                <a:effectLst/>
                <a:latin typeface="Consolas" panose="020B0609020204030204" pitchFamily="49" charset="0"/>
              </a:rPr>
              <a:t> </a:t>
            </a:r>
            <a:r>
              <a:rPr lang="en-IN" sz="1600" b="0" dirty="0" err="1">
                <a:solidFill>
                  <a:srgbClr val="6688CC"/>
                </a:solidFill>
                <a:effectLst/>
                <a:latin typeface="Consolas" panose="020B0609020204030204" pitchFamily="49" charset="0"/>
              </a:rPr>
              <a:t>load_key</a:t>
            </a:r>
            <a:r>
              <a:rPr lang="en-IN" sz="1600" b="0" dirty="0">
                <a:solidFill>
                  <a:srgbClr val="6688CC"/>
                </a:solidFill>
                <a:effectLst/>
                <a:latin typeface="Consolas" panose="020B0609020204030204" pitchFamily="49" charset="0"/>
              </a:rPr>
              <a:t>(</a:t>
            </a:r>
            <a:r>
              <a:rPr lang="en-IN" sz="1600" b="0" dirty="0" err="1">
                <a:solidFill>
                  <a:srgbClr val="6688CC"/>
                </a:solidFill>
                <a:effectLst/>
                <a:latin typeface="Consolas" panose="020B0609020204030204" pitchFamily="49" charset="0"/>
              </a:rPr>
              <a:t>key_path</a:t>
            </a:r>
            <a:r>
              <a:rPr lang="en-IN" sz="1600" b="0" dirty="0">
                <a:solidFill>
                  <a:srgbClr val="6688CC"/>
                </a:solidFill>
                <a:effectLst/>
                <a:latin typeface="Consolas" panose="020B0609020204030204" pitchFamily="49" charset="0"/>
              </a:rPr>
              <a:t>) </a:t>
            </a:r>
            <a:r>
              <a:rPr lang="en-IN" sz="1600" b="0" dirty="0">
                <a:solidFill>
                  <a:srgbClr val="225588"/>
                </a:solidFill>
                <a:effectLst/>
                <a:latin typeface="Consolas" panose="020B0609020204030204" pitchFamily="49" charset="0"/>
              </a:rPr>
              <a:t>==</a:t>
            </a:r>
            <a:r>
              <a:rPr lang="en-IN" sz="1600" b="0" dirty="0">
                <a:solidFill>
                  <a:srgbClr val="6688CC"/>
                </a:solidFill>
                <a:effectLst/>
                <a:latin typeface="Consolas" panose="020B0609020204030204" pitchFamily="49" charset="0"/>
              </a:rPr>
              <a:t> </a:t>
            </a:r>
            <a:r>
              <a:rPr lang="en-IN" sz="1600" b="0" dirty="0" err="1">
                <a:solidFill>
                  <a:srgbClr val="6688CC"/>
                </a:solidFill>
                <a:effectLst/>
                <a:latin typeface="Consolas" panose="020B0609020204030204" pitchFamily="49" charset="0"/>
              </a:rPr>
              <a:t>generate_key</a:t>
            </a:r>
            <a:r>
              <a:rPr lang="en-IN" sz="1600" b="0" dirty="0">
                <a:solidFill>
                  <a:srgbClr val="6688CC"/>
                </a:solidFill>
                <a:effectLst/>
                <a:latin typeface="Consolas" panose="020B0609020204030204" pitchFamily="49" charset="0"/>
              </a:rPr>
              <a:t>(passcode):</a:t>
            </a:r>
          </a:p>
          <a:p>
            <a:pPr marL="0" indent="0">
              <a:buNone/>
            </a:pPr>
            <a:r>
              <a:rPr lang="en-IN" sz="1600" b="0" dirty="0">
                <a:solidFill>
                  <a:srgbClr val="6688CC"/>
                </a:solidFill>
                <a:effectLst/>
                <a:latin typeface="Consolas" panose="020B0609020204030204" pitchFamily="49" charset="0"/>
              </a:rPr>
              <a:t>            </a:t>
            </a:r>
            <a:r>
              <a:rPr lang="en-IN" sz="1600" b="0" dirty="0">
                <a:solidFill>
                  <a:srgbClr val="225588"/>
                </a:solidFill>
                <a:effectLst/>
                <a:latin typeface="Consolas" panose="020B0609020204030204" pitchFamily="49" charset="0"/>
              </a:rPr>
              <a:t>for</a:t>
            </a:r>
            <a:r>
              <a:rPr lang="en-IN" sz="1600" b="0" dirty="0">
                <a:solidFill>
                  <a:srgbClr val="6688CC"/>
                </a:solidFill>
                <a:effectLst/>
                <a:latin typeface="Consolas" panose="020B0609020204030204" pitchFamily="49" charset="0"/>
              </a:rPr>
              <a:t> </a:t>
            </a:r>
            <a:r>
              <a:rPr lang="en-IN" sz="1600" b="0" dirty="0" err="1">
                <a:solidFill>
                  <a:srgbClr val="6688CC"/>
                </a:solidFill>
                <a:effectLst/>
                <a:latin typeface="Consolas" panose="020B0609020204030204" pitchFamily="49" charset="0"/>
              </a:rPr>
              <a:t>i</a:t>
            </a:r>
            <a:r>
              <a:rPr lang="en-IN" sz="1600" b="0" dirty="0">
                <a:solidFill>
                  <a:srgbClr val="6688CC"/>
                </a:solidFill>
                <a:effectLst/>
                <a:latin typeface="Consolas" panose="020B0609020204030204" pitchFamily="49" charset="0"/>
              </a:rPr>
              <a:t> </a:t>
            </a:r>
            <a:r>
              <a:rPr lang="en-IN" sz="1600" b="0" dirty="0">
                <a:solidFill>
                  <a:srgbClr val="225588"/>
                </a:solidFill>
                <a:effectLst/>
                <a:latin typeface="Consolas" panose="020B0609020204030204" pitchFamily="49" charset="0"/>
              </a:rPr>
              <a:t>in</a:t>
            </a:r>
            <a:r>
              <a:rPr lang="en-IN" sz="1600" b="0" dirty="0">
                <a:solidFill>
                  <a:srgbClr val="6688CC"/>
                </a:solidFill>
                <a:effectLst/>
                <a:latin typeface="Consolas" panose="020B0609020204030204" pitchFamily="49" charset="0"/>
              </a:rPr>
              <a:t> </a:t>
            </a:r>
            <a:r>
              <a:rPr lang="en-IN" sz="1600" b="0" dirty="0">
                <a:solidFill>
                  <a:srgbClr val="9966B8"/>
                </a:solidFill>
                <a:effectLst/>
                <a:latin typeface="Consolas" panose="020B0609020204030204" pitchFamily="49" charset="0"/>
              </a:rPr>
              <a:t>range</a:t>
            </a:r>
            <a:r>
              <a:rPr lang="en-IN" sz="1600" b="0" dirty="0">
                <a:solidFill>
                  <a:srgbClr val="6688CC"/>
                </a:solidFill>
                <a:effectLst/>
                <a:latin typeface="Consolas" panose="020B0609020204030204" pitchFamily="49" charset="0"/>
              </a:rPr>
              <a:t>(</a:t>
            </a:r>
            <a:r>
              <a:rPr lang="en-IN" sz="1600" b="0" dirty="0" err="1">
                <a:solidFill>
                  <a:srgbClr val="9966B8"/>
                </a:solidFill>
                <a:effectLst/>
                <a:latin typeface="Consolas" panose="020B0609020204030204" pitchFamily="49" charset="0"/>
              </a:rPr>
              <a:t>len</a:t>
            </a:r>
            <a:r>
              <a:rPr lang="en-IN" sz="1600" b="0" dirty="0">
                <a:solidFill>
                  <a:srgbClr val="6688CC"/>
                </a:solidFill>
                <a:effectLst/>
                <a:latin typeface="Consolas" panose="020B0609020204030204" pitchFamily="49" charset="0"/>
              </a:rPr>
              <a:t>(</a:t>
            </a:r>
            <a:r>
              <a:rPr lang="en-IN" sz="1600" b="0" dirty="0" err="1">
                <a:solidFill>
                  <a:srgbClr val="6688CC"/>
                </a:solidFill>
                <a:effectLst/>
                <a:latin typeface="Consolas" panose="020B0609020204030204" pitchFamily="49" charset="0"/>
              </a:rPr>
              <a:t>msg</a:t>
            </a:r>
            <a:r>
              <a:rPr lang="en-IN" sz="1600" b="0" dirty="0">
                <a:solidFill>
                  <a:srgbClr val="6688CC"/>
                </a:solidFill>
                <a:effectLst/>
                <a:latin typeface="Consolas" panose="020B0609020204030204" pitchFamily="49" charset="0"/>
              </a:rPr>
              <a:t>)):</a:t>
            </a:r>
          </a:p>
          <a:p>
            <a:pPr marL="0" indent="0">
              <a:buNone/>
            </a:pPr>
            <a:r>
              <a:rPr lang="en-IN" sz="1600" b="0" dirty="0">
                <a:solidFill>
                  <a:srgbClr val="6688CC"/>
                </a:solidFill>
                <a:effectLst/>
                <a:latin typeface="Consolas" panose="020B0609020204030204" pitchFamily="49" charset="0"/>
              </a:rPr>
              <a:t>                message </a:t>
            </a:r>
            <a:r>
              <a:rPr lang="en-IN" sz="1600" b="0" dirty="0">
                <a:solidFill>
                  <a:srgbClr val="225588"/>
                </a:solidFill>
                <a:effectLst/>
                <a:latin typeface="Consolas" panose="020B0609020204030204" pitchFamily="49" charset="0"/>
              </a:rPr>
              <a:t>+=</a:t>
            </a:r>
            <a:r>
              <a:rPr lang="en-IN" sz="1600" b="0" dirty="0">
                <a:solidFill>
                  <a:srgbClr val="6688CC"/>
                </a:solidFill>
                <a:effectLst/>
                <a:latin typeface="Consolas" panose="020B0609020204030204" pitchFamily="49" charset="0"/>
              </a:rPr>
              <a:t> c[(</a:t>
            </a:r>
            <a:r>
              <a:rPr lang="en-IN" sz="1600" b="0" dirty="0" err="1">
                <a:solidFill>
                  <a:srgbClr val="6688CC"/>
                </a:solidFill>
                <a:effectLst/>
                <a:latin typeface="Consolas" panose="020B0609020204030204" pitchFamily="49" charset="0"/>
              </a:rPr>
              <a:t>img</a:t>
            </a:r>
            <a:r>
              <a:rPr lang="en-IN" sz="1600" b="0" dirty="0">
                <a:solidFill>
                  <a:srgbClr val="6688CC"/>
                </a:solidFill>
                <a:effectLst/>
                <a:latin typeface="Consolas" panose="020B0609020204030204" pitchFamily="49" charset="0"/>
              </a:rPr>
              <a:t>[n, m, z] </a:t>
            </a:r>
            <a:r>
              <a:rPr lang="en-IN" sz="1600" b="0" dirty="0">
                <a:solidFill>
                  <a:srgbClr val="225588"/>
                </a:solidFill>
                <a:effectLst/>
                <a:latin typeface="Consolas" panose="020B0609020204030204" pitchFamily="49" charset="0"/>
              </a:rPr>
              <a:t>-</a:t>
            </a:r>
            <a:r>
              <a:rPr lang="en-IN" sz="1600" b="0" dirty="0">
                <a:solidFill>
                  <a:srgbClr val="6688CC"/>
                </a:solidFill>
                <a:effectLst/>
                <a:latin typeface="Consolas" panose="020B0609020204030204" pitchFamily="49" charset="0"/>
              </a:rPr>
              <a:t> key) </a:t>
            </a:r>
            <a:r>
              <a:rPr lang="en-IN" sz="1600" b="0" dirty="0">
                <a:solidFill>
                  <a:srgbClr val="225588"/>
                </a:solidFill>
                <a:effectLst/>
                <a:latin typeface="Consolas" panose="020B0609020204030204" pitchFamily="49" charset="0"/>
              </a:rPr>
              <a:t>%</a:t>
            </a:r>
            <a:r>
              <a:rPr lang="en-IN" sz="1600" b="0" dirty="0">
                <a:solidFill>
                  <a:srgbClr val="6688CC"/>
                </a:solidFill>
                <a:effectLst/>
                <a:latin typeface="Consolas" panose="020B0609020204030204" pitchFamily="49" charset="0"/>
              </a:rPr>
              <a:t> </a:t>
            </a:r>
            <a:r>
              <a:rPr lang="en-IN" sz="1600" b="0" dirty="0">
                <a:solidFill>
                  <a:srgbClr val="F280D0"/>
                </a:solidFill>
                <a:effectLst/>
                <a:latin typeface="Consolas" panose="020B0609020204030204" pitchFamily="49" charset="0"/>
              </a:rPr>
              <a:t>256</a:t>
            </a:r>
            <a:r>
              <a:rPr lang="en-IN" sz="1600" b="0" dirty="0">
                <a:solidFill>
                  <a:srgbClr val="6688CC"/>
                </a:solidFill>
                <a:effectLst/>
                <a:latin typeface="Consolas" panose="020B0609020204030204" pitchFamily="49" charset="0"/>
              </a:rPr>
              <a:t>]</a:t>
            </a:r>
          </a:p>
          <a:p>
            <a:pPr marL="0" indent="0">
              <a:buNone/>
            </a:pPr>
            <a:r>
              <a:rPr lang="en-IN" sz="1600" b="0" dirty="0">
                <a:solidFill>
                  <a:srgbClr val="6688CC"/>
                </a:solidFill>
                <a:effectLst/>
                <a:latin typeface="Consolas" panose="020B0609020204030204" pitchFamily="49" charset="0"/>
              </a:rPr>
              <a:t>                n </a:t>
            </a:r>
            <a:r>
              <a:rPr lang="en-IN" sz="1600" b="0" dirty="0">
                <a:solidFill>
                  <a:srgbClr val="225588"/>
                </a:solidFill>
                <a:effectLst/>
                <a:latin typeface="Consolas" panose="020B0609020204030204" pitchFamily="49" charset="0"/>
              </a:rPr>
              <a:t>+=</a:t>
            </a:r>
            <a:r>
              <a:rPr lang="en-IN" sz="1600" b="0" dirty="0">
                <a:solidFill>
                  <a:srgbClr val="6688CC"/>
                </a:solidFill>
                <a:effectLst/>
                <a:latin typeface="Consolas" panose="020B0609020204030204" pitchFamily="49" charset="0"/>
              </a:rPr>
              <a:t> </a:t>
            </a:r>
            <a:r>
              <a:rPr lang="en-IN" sz="1600" b="0" dirty="0">
                <a:solidFill>
                  <a:srgbClr val="F280D0"/>
                </a:solidFill>
                <a:effectLst/>
                <a:latin typeface="Consolas" panose="020B0609020204030204" pitchFamily="49" charset="0"/>
              </a:rPr>
              <a:t>1</a:t>
            </a:r>
            <a:endParaRPr lang="en-IN" sz="1600" b="0" dirty="0">
              <a:solidFill>
                <a:srgbClr val="6688CC"/>
              </a:solidFill>
              <a:effectLst/>
              <a:latin typeface="Consolas" panose="020B0609020204030204" pitchFamily="49" charset="0"/>
            </a:endParaRPr>
          </a:p>
          <a:p>
            <a:pPr marL="0" indent="0">
              <a:buNone/>
            </a:pPr>
            <a:r>
              <a:rPr lang="en-IN" sz="1600" b="0" dirty="0">
                <a:solidFill>
                  <a:srgbClr val="6688CC"/>
                </a:solidFill>
                <a:effectLst/>
                <a:latin typeface="Consolas" panose="020B0609020204030204" pitchFamily="49" charset="0"/>
              </a:rPr>
              <a:t>                m </a:t>
            </a:r>
            <a:r>
              <a:rPr lang="en-IN" sz="1600" b="0" dirty="0">
                <a:solidFill>
                  <a:srgbClr val="225588"/>
                </a:solidFill>
                <a:effectLst/>
                <a:latin typeface="Consolas" panose="020B0609020204030204" pitchFamily="49" charset="0"/>
              </a:rPr>
              <a:t>+=</a:t>
            </a:r>
            <a:r>
              <a:rPr lang="en-IN" sz="1600" b="0" dirty="0">
                <a:solidFill>
                  <a:srgbClr val="6688CC"/>
                </a:solidFill>
                <a:effectLst/>
                <a:latin typeface="Consolas" panose="020B0609020204030204" pitchFamily="49" charset="0"/>
              </a:rPr>
              <a:t> </a:t>
            </a:r>
            <a:r>
              <a:rPr lang="en-IN" sz="1600" b="0" dirty="0">
                <a:solidFill>
                  <a:srgbClr val="F280D0"/>
                </a:solidFill>
                <a:effectLst/>
                <a:latin typeface="Consolas" panose="020B0609020204030204" pitchFamily="49" charset="0"/>
              </a:rPr>
              <a:t>1</a:t>
            </a:r>
            <a:endParaRPr lang="en-IN" sz="1600" b="0" dirty="0">
              <a:solidFill>
                <a:srgbClr val="6688CC"/>
              </a:solidFill>
              <a:effectLst/>
              <a:latin typeface="Consolas" panose="020B0609020204030204" pitchFamily="49" charset="0"/>
            </a:endParaRPr>
          </a:p>
          <a:p>
            <a:pPr marL="0" indent="0">
              <a:buNone/>
            </a:pPr>
            <a:r>
              <a:rPr lang="en-IN" sz="1600" b="0" dirty="0">
                <a:solidFill>
                  <a:srgbClr val="6688CC"/>
                </a:solidFill>
                <a:effectLst/>
                <a:latin typeface="Consolas" panose="020B0609020204030204" pitchFamily="49" charset="0"/>
              </a:rPr>
              <a:t>                z </a:t>
            </a:r>
            <a:r>
              <a:rPr lang="en-IN" sz="1600" b="0" dirty="0">
                <a:solidFill>
                  <a:srgbClr val="225588"/>
                </a:solidFill>
                <a:effectLst/>
                <a:latin typeface="Consolas" panose="020B0609020204030204" pitchFamily="49" charset="0"/>
              </a:rPr>
              <a:t>=</a:t>
            </a:r>
            <a:r>
              <a:rPr lang="en-IN" sz="1600" b="0" dirty="0">
                <a:solidFill>
                  <a:srgbClr val="6688CC"/>
                </a:solidFill>
                <a:effectLst/>
                <a:latin typeface="Consolas" panose="020B0609020204030204" pitchFamily="49" charset="0"/>
              </a:rPr>
              <a:t> (z </a:t>
            </a:r>
            <a:r>
              <a:rPr lang="en-IN" sz="1600" b="0" dirty="0">
                <a:solidFill>
                  <a:srgbClr val="225588"/>
                </a:solidFill>
                <a:effectLst/>
                <a:latin typeface="Consolas" panose="020B0609020204030204" pitchFamily="49" charset="0"/>
              </a:rPr>
              <a:t>+</a:t>
            </a:r>
            <a:r>
              <a:rPr lang="en-IN" sz="1600" b="0" dirty="0">
                <a:solidFill>
                  <a:srgbClr val="6688CC"/>
                </a:solidFill>
                <a:effectLst/>
                <a:latin typeface="Consolas" panose="020B0609020204030204" pitchFamily="49" charset="0"/>
              </a:rPr>
              <a:t> </a:t>
            </a:r>
            <a:r>
              <a:rPr lang="en-IN" sz="1600" b="0" dirty="0">
                <a:solidFill>
                  <a:srgbClr val="F280D0"/>
                </a:solidFill>
                <a:effectLst/>
                <a:latin typeface="Consolas" panose="020B0609020204030204" pitchFamily="49" charset="0"/>
              </a:rPr>
              <a:t>1</a:t>
            </a:r>
            <a:r>
              <a:rPr lang="en-IN" sz="1600" b="0" dirty="0">
                <a:solidFill>
                  <a:srgbClr val="6688CC"/>
                </a:solidFill>
                <a:effectLst/>
                <a:latin typeface="Consolas" panose="020B0609020204030204" pitchFamily="49" charset="0"/>
              </a:rPr>
              <a:t>) </a:t>
            </a:r>
            <a:r>
              <a:rPr lang="en-IN" sz="1600" b="0" dirty="0">
                <a:solidFill>
                  <a:srgbClr val="225588"/>
                </a:solidFill>
                <a:effectLst/>
                <a:latin typeface="Consolas" panose="020B0609020204030204" pitchFamily="49" charset="0"/>
              </a:rPr>
              <a:t>%</a:t>
            </a:r>
            <a:r>
              <a:rPr lang="en-IN" sz="1600" b="0" dirty="0">
                <a:solidFill>
                  <a:srgbClr val="6688CC"/>
                </a:solidFill>
                <a:effectLst/>
                <a:latin typeface="Consolas" panose="020B0609020204030204" pitchFamily="49" charset="0"/>
              </a:rPr>
              <a:t> </a:t>
            </a:r>
            <a:r>
              <a:rPr lang="en-IN" sz="1600" b="0" dirty="0">
                <a:solidFill>
                  <a:srgbClr val="F280D0"/>
                </a:solidFill>
                <a:effectLst/>
                <a:latin typeface="Consolas" panose="020B0609020204030204" pitchFamily="49" charset="0"/>
              </a:rPr>
              <a:t>3</a:t>
            </a:r>
            <a:endParaRPr lang="en-IN" sz="1600" b="0" dirty="0">
              <a:solidFill>
                <a:srgbClr val="6688CC"/>
              </a:solidFill>
              <a:effectLst/>
              <a:latin typeface="Consolas" panose="020B0609020204030204" pitchFamily="49" charset="0"/>
            </a:endParaRPr>
          </a:p>
          <a:p>
            <a:pPr marL="0" indent="0">
              <a:buNone/>
            </a:pPr>
            <a:br>
              <a:rPr lang="en-IN" sz="1600" b="0" dirty="0">
                <a:solidFill>
                  <a:srgbClr val="6688CC"/>
                </a:solidFill>
                <a:effectLst/>
                <a:latin typeface="Consolas" panose="020B0609020204030204" pitchFamily="49" charset="0"/>
              </a:rPr>
            </a:br>
            <a:r>
              <a:rPr lang="en-IN" sz="1600" b="0" dirty="0">
                <a:solidFill>
                  <a:srgbClr val="6688CC"/>
                </a:solidFill>
                <a:effectLst/>
                <a:latin typeface="Consolas" panose="020B0609020204030204" pitchFamily="49" charset="0"/>
              </a:rPr>
              <a:t>            </a:t>
            </a:r>
            <a:r>
              <a:rPr lang="en-IN" sz="1600" b="0" dirty="0">
                <a:solidFill>
                  <a:srgbClr val="9966B8"/>
                </a:solidFill>
                <a:effectLst/>
                <a:latin typeface="Consolas" panose="020B0609020204030204" pitchFamily="49" charset="0"/>
              </a:rPr>
              <a:t>print</a:t>
            </a:r>
            <a:r>
              <a:rPr lang="en-IN" sz="1600" b="0" dirty="0">
                <a:solidFill>
                  <a:srgbClr val="6688CC"/>
                </a:solidFill>
                <a:effectLst/>
                <a:latin typeface="Consolas" panose="020B0609020204030204" pitchFamily="49" charset="0"/>
              </a:rPr>
              <a:t>(</a:t>
            </a:r>
            <a:r>
              <a:rPr lang="en-IN" sz="1600" b="0" dirty="0">
                <a:solidFill>
                  <a:srgbClr val="22AA44"/>
                </a:solidFill>
                <a:effectLst/>
                <a:latin typeface="Consolas" panose="020B0609020204030204" pitchFamily="49" charset="0"/>
              </a:rPr>
              <a:t>"Decryption message:"</a:t>
            </a:r>
            <a:r>
              <a:rPr lang="en-IN" sz="1600" b="0" dirty="0">
                <a:solidFill>
                  <a:srgbClr val="6688CC"/>
                </a:solidFill>
                <a:effectLst/>
                <a:latin typeface="Consolas" panose="020B0609020204030204" pitchFamily="49" charset="0"/>
              </a:rPr>
              <a:t>, message)</a:t>
            </a:r>
          </a:p>
          <a:p>
            <a:pPr marL="0" indent="0">
              <a:buNone/>
            </a:pPr>
            <a:r>
              <a:rPr lang="en-IN" sz="1600" b="0" dirty="0">
                <a:solidFill>
                  <a:srgbClr val="6688CC"/>
                </a:solidFill>
                <a:effectLst/>
                <a:latin typeface="Consolas" panose="020B0609020204030204" pitchFamily="49" charset="0"/>
              </a:rPr>
              <a:t>        </a:t>
            </a:r>
            <a:r>
              <a:rPr lang="en-IN" sz="1600" b="0" dirty="0">
                <a:solidFill>
                  <a:srgbClr val="225588"/>
                </a:solidFill>
                <a:effectLst/>
                <a:latin typeface="Consolas" panose="020B0609020204030204" pitchFamily="49" charset="0"/>
              </a:rPr>
              <a:t>else</a:t>
            </a:r>
            <a:r>
              <a:rPr lang="en-IN" sz="1600" b="0" dirty="0">
                <a:solidFill>
                  <a:srgbClr val="6688CC"/>
                </a:solidFill>
                <a:effectLst/>
                <a:latin typeface="Consolas" panose="020B0609020204030204" pitchFamily="49" charset="0"/>
              </a:rPr>
              <a:t>:</a:t>
            </a:r>
          </a:p>
          <a:p>
            <a:pPr marL="0" indent="0">
              <a:buNone/>
            </a:pPr>
            <a:r>
              <a:rPr lang="en-IN" sz="1600" b="0" dirty="0">
                <a:solidFill>
                  <a:srgbClr val="6688CC"/>
                </a:solidFill>
                <a:effectLst/>
                <a:latin typeface="Consolas" panose="020B0609020204030204" pitchFamily="49" charset="0"/>
              </a:rPr>
              <a:t>            </a:t>
            </a:r>
            <a:r>
              <a:rPr lang="en-IN" sz="1600" b="0" dirty="0">
                <a:solidFill>
                  <a:srgbClr val="9966B8"/>
                </a:solidFill>
                <a:effectLst/>
                <a:latin typeface="Consolas" panose="020B0609020204030204" pitchFamily="49" charset="0"/>
              </a:rPr>
              <a:t>print</a:t>
            </a:r>
            <a:r>
              <a:rPr lang="en-IN" sz="1600" b="0" dirty="0">
                <a:solidFill>
                  <a:srgbClr val="6688CC"/>
                </a:solidFill>
                <a:effectLst/>
                <a:latin typeface="Consolas" panose="020B0609020204030204" pitchFamily="49" charset="0"/>
              </a:rPr>
              <a:t>(</a:t>
            </a:r>
            <a:r>
              <a:rPr lang="en-IN" sz="1600" b="0" dirty="0">
                <a:solidFill>
                  <a:srgbClr val="22AA44"/>
                </a:solidFill>
                <a:effectLst/>
                <a:latin typeface="Consolas" panose="020B0609020204030204" pitchFamily="49" charset="0"/>
              </a:rPr>
              <a:t>"Not a valid key"</a:t>
            </a:r>
            <a:r>
              <a:rPr lang="en-IN" sz="1600" b="0" dirty="0">
                <a:solidFill>
                  <a:srgbClr val="6688CC"/>
                </a:solidFill>
                <a:effectLst/>
                <a:latin typeface="Consolas" panose="020B0609020204030204" pitchFamily="49" charset="0"/>
              </a:rPr>
              <a:t>)</a:t>
            </a:r>
          </a:p>
        </p:txBody>
      </p:sp>
      <p:sp>
        <p:nvSpPr>
          <p:cNvPr id="2" name="TextBox 1">
            <a:extLst>
              <a:ext uri="{FF2B5EF4-FFF2-40B4-BE49-F238E27FC236}">
                <a16:creationId xmlns:a16="http://schemas.microsoft.com/office/drawing/2014/main" id="{4799A83C-B02B-0855-DBE2-14499CFC72A9}"/>
              </a:ext>
            </a:extLst>
          </p:cNvPr>
          <p:cNvSpPr txBox="1"/>
          <p:nvPr/>
        </p:nvSpPr>
        <p:spPr>
          <a:xfrm>
            <a:off x="1182978" y="4639083"/>
            <a:ext cx="10887102" cy="1875642"/>
          </a:xfrm>
          <a:prstGeom prst="rect">
            <a:avLst/>
          </a:prstGeom>
          <a:noFill/>
        </p:spPr>
        <p:txBody>
          <a:bodyPr wrap="square" rtlCol="0">
            <a:spAutoFit/>
          </a:bodyPr>
          <a:lstStyle/>
          <a:p>
            <a:pPr algn="just"/>
            <a:r>
              <a:rPr lang="en-US" sz="1700" b="1" u="sng" dirty="0"/>
              <a:t>Solution:</a:t>
            </a:r>
          </a:p>
          <a:p>
            <a:pPr algn="just">
              <a:lnSpc>
                <a:spcPct val="150000"/>
              </a:lnSpc>
            </a:pPr>
            <a:r>
              <a:rPr lang="en-US" sz="1700" dirty="0"/>
              <a:t>The provided code is a basic implementation of steganography for hiding messages within images. It allows users to input an image file, a secret message, and a password for encryption. The message is then embedded in the image using a simple algorithm. The encrypted image is saved, and users can later decrypt the message by providing the correct password.</a:t>
            </a:r>
            <a:endParaRPr lang="en-IN" sz="1700" dirty="0"/>
          </a:p>
        </p:txBody>
      </p:sp>
    </p:spTree>
    <p:extLst>
      <p:ext uri="{BB962C8B-B14F-4D97-AF65-F5344CB8AC3E}">
        <p14:creationId xmlns:p14="http://schemas.microsoft.com/office/powerpoint/2010/main" val="2783384861"/>
      </p:ext>
    </p:extLst>
  </p:cSld>
  <p:clrMapOvr>
    <a:masterClrMapping/>
  </p:clrMapOvr>
</p:sld>
</file>

<file path=ppt/theme/theme1.xml><?xml version="1.0" encoding="utf-8"?>
<a:theme xmlns:a="http://schemas.openxmlformats.org/drawingml/2006/main" name="Wisp">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41E7CA09-9778-4414-AE97-8064B12DA30E}">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3.xml><?xml version="1.0" encoding="utf-8"?>
<ds:datastoreItem xmlns:ds="http://schemas.openxmlformats.org/officeDocument/2006/customXml" ds:itemID="{8D289AE2-D2AE-49D1-AFAC-3A79F6794255}">
  <ds:schemaRefs>
    <ds:schemaRef ds:uri="16c05727-aa75-4e4a-9b5f-8a80a1165891"/>
    <ds:schemaRef ds:uri="71af3243-3dd4-4a8d-8c0d-dd76da1f02a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Wisp</Template>
  <TotalTime>301</TotalTime>
  <Words>1661</Words>
  <Application>Microsoft Office PowerPoint</Application>
  <PresentationFormat>Widescreen</PresentationFormat>
  <Paragraphs>108</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Calibri</vt:lpstr>
      <vt:lpstr>Century Gothic</vt:lpstr>
      <vt:lpstr>Consolas</vt:lpstr>
      <vt:lpstr>Franklin Gothic Book (Body)</vt:lpstr>
      <vt:lpstr>Times New Roman</vt:lpstr>
      <vt:lpstr>Wingdings 3</vt:lpstr>
      <vt:lpstr>Wisp</vt:lpstr>
      <vt:lpstr>    Student Details</vt:lpstr>
      <vt:lpstr>PROJECT TITLE </vt:lpstr>
      <vt:lpstr>AGENDA</vt:lpstr>
      <vt:lpstr>PROJECT  OVERVIEW</vt:lpstr>
      <vt:lpstr>          WHO ARE THE END USERS of this project?</vt:lpstr>
      <vt:lpstr> YOUR SOLUTION AND ITS VALUE PROPOSITION</vt:lpstr>
      <vt:lpstr>PowerPoint Presentation</vt:lpstr>
      <vt:lpstr>PowerPoint Presentation</vt:lpstr>
      <vt:lpstr>PowerPoint Presentation</vt:lpstr>
      <vt:lpstr>PowerPoint Presentation</vt:lpstr>
      <vt:lpstr>PowerPoint Presentation</vt:lpstr>
      <vt:lpstr>How did you customize the project and make it your own</vt:lpstr>
      <vt:lpstr>MODELLING</vt:lpstr>
      <vt:lpstr>Results</vt:lpstr>
      <vt:lpstr>PowerPoint Presentation</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Rohith Kumar R</cp:lastModifiedBy>
  <cp:revision>9</cp:revision>
  <dcterms:created xsi:type="dcterms:W3CDTF">2021-05-26T16:50:10Z</dcterms:created>
  <dcterms:modified xsi:type="dcterms:W3CDTF">2023-11-24T08:36:08Z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